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4" r:id="rId1"/>
  </p:sldMasterIdLst>
  <p:notesMasterIdLst>
    <p:notesMasterId r:id="rId27"/>
  </p:notesMasterIdLst>
  <p:sldIdLst>
    <p:sldId id="277" r:id="rId2"/>
    <p:sldId id="258" r:id="rId3"/>
    <p:sldId id="259" r:id="rId4"/>
    <p:sldId id="291" r:id="rId5"/>
    <p:sldId id="278" r:id="rId6"/>
    <p:sldId id="280" r:id="rId7"/>
    <p:sldId id="281" r:id="rId8"/>
    <p:sldId id="282" r:id="rId9"/>
    <p:sldId id="270" r:id="rId10"/>
    <p:sldId id="271" r:id="rId11"/>
    <p:sldId id="272" r:id="rId12"/>
    <p:sldId id="273" r:id="rId13"/>
    <p:sldId id="283" r:id="rId14"/>
    <p:sldId id="285" r:id="rId15"/>
    <p:sldId id="262" r:id="rId16"/>
    <p:sldId id="292" r:id="rId17"/>
    <p:sldId id="293" r:id="rId18"/>
    <p:sldId id="294" r:id="rId19"/>
    <p:sldId id="295" r:id="rId20"/>
    <p:sldId id="301" r:id="rId21"/>
    <p:sldId id="296" r:id="rId22"/>
    <p:sldId id="302" r:id="rId23"/>
    <p:sldId id="303" r:id="rId24"/>
    <p:sldId id="304" r:id="rId25"/>
    <p:sldId id="284"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76901"/>
  </p:normalViewPr>
  <p:slideViewPr>
    <p:cSldViewPr snapToGrid="0" snapToObjects="1">
      <p:cViewPr varScale="1">
        <p:scale>
          <a:sx n="66" d="100"/>
          <a:sy n="66" d="100"/>
        </p:scale>
        <p:origin x="1258" y="43"/>
      </p:cViewPr>
      <p:guideLst>
        <p:guide orient="horz" pos="2157"/>
        <p:guide pos="3839"/>
      </p:guideLst>
    </p:cSldViewPr>
  </p:slideViewPr>
  <p:notesTextViewPr>
    <p:cViewPr>
      <p:scale>
        <a:sx n="115" d="100"/>
        <a:sy n="115" d="100"/>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2022-12-06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Hello /</a:t>
            </a:r>
            <a:r>
              <a:rPr lang="ko-KR" altLang="en-US" dirty="0"/>
              <a:t> </a:t>
            </a:r>
            <a:r>
              <a:rPr lang="en-US" altLang="ko-KR" dirty="0"/>
              <a:t>Hi</a:t>
            </a:r>
          </a:p>
          <a:p>
            <a:pPr>
              <a:defRPr/>
            </a:pPr>
            <a:r>
              <a:rPr lang="en-US" altLang="ko-KR" dirty="0"/>
              <a:t>We're the Autobahn team, and the topic of our project is road traffic sign classification.</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r>
              <a:rPr lang="en-US" altLang="ko-KR"/>
              <a:t>https://hc.hanyang.ac.kr/web/dslab/dataset?p_p_id=20&amp;p_p_lifecycle=0&amp;p_p_state=normal&amp;p_p_mode=view&amp;p_p_col_id=column-1&amp;p_p_col_count=1&amp;_20_struts_action=%2Fdocument_library%2Fview&amp;_20_folderId=365651</a:t>
            </a:r>
            <a:endParaRPr lang="de-DE"/>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endParaRPr lang="ko-KR" altLang="en-US"/>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Now, we will present our implementation of YOLO. We used YOLO version 4, darknet, tiny, on </a:t>
            </a:r>
            <a:r>
              <a:rPr lang="en-US" altLang="ko-KR" dirty="0" err="1"/>
              <a:t>Colab</a:t>
            </a:r>
            <a:r>
              <a:rPr lang="en-US" altLang="ko-KR" dirty="0"/>
              <a:t>. Why YOLOv4? The author of YOLOv4 paper provided a very good tutorial for us to follow, and there are more resources on Google than version 5,6,7. Newest models might have better accuracy, but we wanted to save time searching for tutorials. Also, we used YOLO tiny, because the original YOLO model is very heavy. It takes too much time and resources to train, so we used a lighter model for our project. The code is from Alexey’s </a:t>
            </a:r>
            <a:r>
              <a:rPr lang="en-US" altLang="ko-KR" dirty="0" err="1"/>
              <a:t>github</a:t>
            </a:r>
            <a:r>
              <a:rPr lang="en-US" altLang="ko-KR" dirty="0"/>
              <a:t>, who is the main author of YOLO version 4 paper. We will show our code at the end of </a:t>
            </a:r>
            <a:r>
              <a:rPr lang="en-US" altLang="ko-KR"/>
              <a:t>our presentation.</a:t>
            </a: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en-US" altLang="ko-K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Ap(Average Precision)</a:t>
            </a:r>
          </a:p>
          <a:p>
            <a:pPr>
              <a:defRPr/>
            </a:pPr>
            <a:r>
              <a:rPr lang="en-US" altLang="ko-KR"/>
              <a:t>Tp(True Positive) – Predicted right, ground truth right</a:t>
            </a:r>
          </a:p>
          <a:p>
            <a:pPr>
              <a:defRPr/>
            </a:pPr>
            <a:r>
              <a:rPr lang="en-US" altLang="ko-KR"/>
              <a:t>Fp(Fasle Positive) – Predicted right, ground truth wrong</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Threshold 0.1 means don’t show bounding box with accuracy lower than 0.1, which is 10%.</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marL="0" indent="0">
              <a:buNone/>
              <a:defRPr/>
            </a:pPr>
            <a:r>
              <a:rPr lang="ko-KR" altLang="en-US" dirty="0"/>
              <a:t>The </a:t>
            </a:r>
            <a:r>
              <a:rPr lang="ko-KR" altLang="en-US" dirty="0" err="1"/>
              <a:t>table</a:t>
            </a:r>
            <a:r>
              <a:rPr lang="ko-KR" altLang="en-US" dirty="0"/>
              <a:t> of </a:t>
            </a:r>
            <a:r>
              <a:rPr lang="ko-KR" altLang="en-US" dirty="0" err="1"/>
              <a:t>contents</a:t>
            </a:r>
            <a:r>
              <a:rPr lang="ko-KR" altLang="en-US" dirty="0"/>
              <a:t> </a:t>
            </a:r>
            <a:r>
              <a:rPr lang="ko-KR" altLang="en-US" dirty="0" err="1"/>
              <a:t>is</a:t>
            </a:r>
            <a:r>
              <a:rPr lang="ko-KR" altLang="en-US" dirty="0"/>
              <a:t> </a:t>
            </a:r>
            <a:r>
              <a:rPr lang="ko-KR" altLang="en-US" dirty="0" err="1"/>
              <a:t>as</a:t>
            </a:r>
            <a:r>
              <a:rPr lang="ko-KR" altLang="en-US" dirty="0"/>
              <a:t> </a:t>
            </a:r>
            <a:r>
              <a:rPr lang="ko-KR" altLang="en-US" dirty="0" err="1"/>
              <a:t>follows</a:t>
            </a:r>
            <a:r>
              <a:rPr lang="ko-KR" altLang="en-US" dirty="0"/>
              <a:t>.</a:t>
            </a:r>
          </a:p>
          <a:p>
            <a:pPr marL="0" indent="0">
              <a:buNone/>
              <a:defRPr/>
            </a:pPr>
            <a:r>
              <a:rPr lang="ko-KR" altLang="en-US" dirty="0"/>
              <a:t>First, </a:t>
            </a:r>
            <a:r>
              <a:rPr lang="ko-KR" altLang="en-US" dirty="0" err="1"/>
              <a:t>we</a:t>
            </a:r>
            <a:r>
              <a:rPr lang="ko-KR" altLang="en-US" dirty="0"/>
              <a:t> </a:t>
            </a:r>
            <a:r>
              <a:rPr lang="ko-KR" altLang="en-US" dirty="0" err="1"/>
              <a:t>will</a:t>
            </a:r>
            <a:r>
              <a:rPr lang="ko-KR" altLang="en-US" dirty="0"/>
              <a:t> </a:t>
            </a:r>
            <a:r>
              <a:rPr lang="ko-KR" altLang="en-US" dirty="0" err="1"/>
              <a:t>introduce</a:t>
            </a:r>
            <a:r>
              <a:rPr lang="ko-KR" altLang="en-US" dirty="0"/>
              <a:t> </a:t>
            </a:r>
            <a:r>
              <a:rPr lang="en-US" altLang="ko-KR" dirty="0"/>
              <a:t>our</a:t>
            </a:r>
            <a:r>
              <a:rPr lang="ko-KR" altLang="en-US" dirty="0"/>
              <a:t> </a:t>
            </a:r>
            <a:r>
              <a:rPr lang="ko-KR" altLang="en-US" dirty="0" err="1"/>
              <a:t>project</a:t>
            </a:r>
            <a:r>
              <a:rPr lang="en-US" altLang="ko-KR" dirty="0"/>
              <a:t> and YOLO.</a:t>
            </a:r>
            <a:r>
              <a:rPr lang="ko-KR" altLang="en-US" dirty="0"/>
              <a:t> </a:t>
            </a:r>
            <a:r>
              <a:rPr lang="en-US" altLang="ko-KR" dirty="0"/>
              <a:t>Then,</a:t>
            </a:r>
            <a:r>
              <a:rPr lang="ko-KR" altLang="en-US" dirty="0"/>
              <a:t> </a:t>
            </a:r>
            <a:r>
              <a:rPr lang="ko-KR" altLang="en-US" dirty="0" err="1"/>
              <a:t>we</a:t>
            </a:r>
            <a:r>
              <a:rPr lang="ko-KR" altLang="en-US" dirty="0"/>
              <a:t> </a:t>
            </a:r>
            <a:r>
              <a:rPr lang="ko-KR" altLang="en-US" dirty="0" err="1"/>
              <a:t>will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the</a:t>
            </a:r>
            <a:r>
              <a:rPr lang="ko-KR" altLang="en-US" dirty="0"/>
              <a:t> </a:t>
            </a:r>
            <a:r>
              <a:rPr lang="ko-KR" altLang="en-US" dirty="0" err="1"/>
              <a:t>reference</a:t>
            </a:r>
            <a:r>
              <a:rPr lang="ko-KR" altLang="en-US" dirty="0"/>
              <a:t> </a:t>
            </a:r>
            <a:r>
              <a:rPr lang="en-US" altLang="ko-KR" dirty="0"/>
              <a:t>paper</a:t>
            </a:r>
            <a:r>
              <a:rPr lang="ko-KR" altLang="en-US" dirty="0"/>
              <a:t> and </a:t>
            </a:r>
            <a:r>
              <a:rPr lang="ko-KR" altLang="en-US" dirty="0" err="1"/>
              <a:t>data</a:t>
            </a:r>
            <a:r>
              <a:rPr lang="ko-KR" altLang="en-US" dirty="0"/>
              <a:t> </a:t>
            </a:r>
            <a:r>
              <a:rPr lang="ko-KR" altLang="en-US" dirty="0" err="1"/>
              <a:t>labeling레이블링</a:t>
            </a:r>
            <a:r>
              <a:rPr lang="ko-KR" altLang="en-US" dirty="0"/>
              <a:t> </a:t>
            </a:r>
            <a:r>
              <a:rPr lang="ko-KR" altLang="en-US" dirty="0" err="1"/>
              <a:t>process</a:t>
            </a:r>
            <a:r>
              <a:rPr lang="ko-KR" altLang="en-US" dirty="0"/>
              <a:t>. </a:t>
            </a:r>
          </a:p>
          <a:p>
            <a:pPr marL="0" indent="0">
              <a:buNone/>
              <a:defRPr/>
            </a:pPr>
            <a:r>
              <a:rPr lang="ko-KR" altLang="en-US" dirty="0" err="1"/>
              <a:t>Finally</a:t>
            </a:r>
            <a:r>
              <a:rPr lang="ko-KR" altLang="en-US" dirty="0"/>
              <a:t>, </a:t>
            </a:r>
            <a:r>
              <a:rPr lang="ko-KR" altLang="en-US" dirty="0" err="1"/>
              <a:t>we'll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how</a:t>
            </a:r>
            <a:r>
              <a:rPr lang="ko-KR" altLang="en-US" dirty="0"/>
              <a:t> </a:t>
            </a:r>
            <a:r>
              <a:rPr lang="ko-KR" altLang="en-US" dirty="0" err="1"/>
              <a:t>we</a:t>
            </a:r>
            <a:r>
              <a:rPr lang="ko-KR" altLang="en-US" dirty="0"/>
              <a:t> </a:t>
            </a:r>
            <a:r>
              <a:rPr lang="ko-KR" altLang="en-US" dirty="0" err="1"/>
              <a:t>implemented</a:t>
            </a:r>
            <a:r>
              <a:rPr lang="en-US" altLang="ko-KR" dirty="0"/>
              <a:t> YOLO </a:t>
            </a:r>
            <a:r>
              <a:rPr lang="ko-KR" altLang="en-US" dirty="0"/>
              <a:t>and</a:t>
            </a:r>
            <a:r>
              <a:rPr lang="en-US" altLang="ko-KR" dirty="0"/>
              <a:t> the result</a:t>
            </a:r>
            <a:r>
              <a:rPr lang="ko-KR" altLang="en-US" dirty="0"/>
              <a:t>.</a:t>
            </a:r>
          </a:p>
          <a:p>
            <a:pPr marL="0" indent="0">
              <a:buNone/>
              <a:defRPr/>
            </a:pPr>
            <a:r>
              <a:rPr lang="ko-KR" altLang="en-US" dirty="0"/>
              <a:t>목차는 다음과 같습니다. </a:t>
            </a:r>
          </a:p>
          <a:p>
            <a:pPr marL="0" indent="0">
              <a:buNone/>
              <a:defRPr/>
            </a:pPr>
            <a:r>
              <a:rPr lang="ko-KR" altLang="en-US" dirty="0"/>
              <a:t>먼저, 프로젝트에 대한 소개와 저희가 사용한 모델에 대해 소개해드릴 예정이고, 참고한 논문 및 데이터 </a:t>
            </a:r>
            <a:r>
              <a:rPr lang="ko-KR" altLang="en-US" dirty="0" err="1"/>
              <a:t>라벨링</a:t>
            </a:r>
            <a:r>
              <a:rPr lang="ko-KR" altLang="en-US" dirty="0"/>
              <a:t> 과정을 보여드릴 예정입니다. </a:t>
            </a:r>
          </a:p>
          <a:p>
            <a:pPr marL="0" indent="0">
              <a:buNone/>
              <a:defRPr/>
            </a:pPr>
            <a:r>
              <a:rPr lang="ko-KR" altLang="en-US" dirty="0"/>
              <a:t>마지막으로는 구현한 방법과 결과물에 대해 보여드리겠습니다.</a:t>
            </a:r>
            <a:endParaRPr lang="en-US" altLang="ko-KR" dirty="0"/>
          </a:p>
          <a:p>
            <a:pPr marL="592000" indent="-592000">
              <a:buAutoNum type="arabicPeriod"/>
              <a:defRPr/>
            </a:pPr>
            <a:endParaRPr lang="en-US" altLang="ko-KR" dirty="0"/>
          </a:p>
          <a:p>
            <a:pPr marL="592000" indent="-592000">
              <a:buAutoNum type="arabicPeriod"/>
              <a:defRPr/>
            </a:pPr>
            <a:r>
              <a:rPr lang="en-US" altLang="ko-KR" dirty="0"/>
              <a:t>Project introduction : 30s~1m</a:t>
            </a:r>
            <a:r>
              <a:rPr lang="ko-KR" altLang="en-US" dirty="0"/>
              <a:t> </a:t>
            </a:r>
            <a:r>
              <a:rPr lang="en-US" altLang="ko-KR" dirty="0"/>
              <a:t>/</a:t>
            </a:r>
            <a:r>
              <a:rPr lang="ko-KR" altLang="en-US" dirty="0"/>
              <a:t>지은</a:t>
            </a:r>
          </a:p>
          <a:p>
            <a:pPr marL="592000" indent="-592000">
              <a:buAutoNum type="arabicPeriod"/>
              <a:defRPr/>
            </a:pPr>
            <a:r>
              <a:rPr lang="en-US" altLang="ko-KR" dirty="0"/>
              <a:t>What is YOLO? : 1~2m</a:t>
            </a:r>
            <a:r>
              <a:rPr lang="ko-KR" altLang="en-US" dirty="0"/>
              <a:t> </a:t>
            </a:r>
            <a:r>
              <a:rPr lang="en-US" altLang="ko-KR" dirty="0"/>
              <a:t>/</a:t>
            </a:r>
            <a:r>
              <a:rPr lang="ko-KR" altLang="en-US" dirty="0"/>
              <a:t> </a:t>
            </a:r>
            <a:r>
              <a:rPr lang="en-US" altLang="ko-KR" dirty="0" err="1"/>
              <a:t>paul</a:t>
            </a:r>
            <a:r>
              <a:rPr lang="en-US" altLang="ko-KR" dirty="0"/>
              <a:t> </a:t>
            </a:r>
          </a:p>
          <a:p>
            <a:pPr marL="592000" indent="-592000">
              <a:buAutoNum type="arabicPeriod"/>
              <a:defRPr/>
            </a:pPr>
            <a:r>
              <a:rPr lang="en-US" altLang="ko-KR" dirty="0"/>
              <a:t>Reference Paper : 2m</a:t>
            </a:r>
            <a:r>
              <a:rPr lang="ko-KR" altLang="en-US" dirty="0"/>
              <a:t> </a:t>
            </a:r>
            <a:r>
              <a:rPr lang="en-US" altLang="ko-KR" dirty="0"/>
              <a:t>/</a:t>
            </a:r>
            <a:r>
              <a:rPr lang="ko-KR" altLang="en-US" dirty="0"/>
              <a:t>장호</a:t>
            </a:r>
          </a:p>
          <a:p>
            <a:pPr marL="592000" indent="-592000">
              <a:buAutoNum type="arabicPeriod"/>
              <a:defRPr/>
            </a:pPr>
            <a:r>
              <a:rPr lang="en-US" altLang="ko-KR" dirty="0"/>
              <a:t>Data labeling : 1m /</a:t>
            </a:r>
            <a:r>
              <a:rPr lang="en-US" altLang="ko-KR" dirty="0" err="1"/>
              <a:t>georg</a:t>
            </a:r>
            <a:r>
              <a:rPr lang="ko-KR" altLang="en-US" dirty="0"/>
              <a:t> </a:t>
            </a:r>
            <a:r>
              <a:rPr lang="en-US" altLang="ko-KR" dirty="0"/>
              <a:t>-&gt; upload labeling please</a:t>
            </a:r>
          </a:p>
          <a:p>
            <a:pPr marL="592000" indent="-592000">
              <a:buAutoNum type="arabicPeriod"/>
              <a:defRPr/>
            </a:pPr>
            <a:r>
              <a:rPr lang="en-US" altLang="ko-KR" dirty="0"/>
              <a:t>Implementation : 2~3m</a:t>
            </a:r>
            <a:r>
              <a:rPr lang="ko-KR" altLang="en-US" dirty="0"/>
              <a:t> </a:t>
            </a:r>
            <a:r>
              <a:rPr lang="en-US" altLang="ko-KR" dirty="0"/>
              <a:t>/</a:t>
            </a:r>
            <a:r>
              <a:rPr lang="ko-KR" altLang="en-US" dirty="0"/>
              <a:t>주현</a:t>
            </a:r>
          </a:p>
          <a:p>
            <a:pPr marL="592000" indent="-592000">
              <a:buAutoNum type="arabicPeriod"/>
              <a:defRPr/>
            </a:pPr>
            <a:r>
              <a:rPr lang="en-US" altLang="ko-KR" dirty="0"/>
              <a:t>Result : 1~2m</a:t>
            </a:r>
            <a:r>
              <a:rPr lang="ko-KR" altLang="en-US" dirty="0"/>
              <a:t> </a:t>
            </a:r>
            <a:r>
              <a:rPr lang="en-US" altLang="ko-KR" dirty="0"/>
              <a:t>/</a:t>
            </a:r>
            <a:r>
              <a:rPr lang="ko-KR" altLang="en-US" dirty="0"/>
              <a:t>지은</a:t>
            </a:r>
          </a:p>
          <a:p>
            <a:pPr marL="592000" indent="-592000">
              <a:buAutoNum type="arabicPeriod"/>
              <a:defRPr/>
            </a:pPr>
            <a:endParaRPr lang="ko-KR" altLang="en-US" dirty="0"/>
          </a:p>
          <a:p>
            <a:pPr marL="0" indent="0">
              <a:buNone/>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en-US" altLang="ko-K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23</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24</a:t>
            </a:fld>
            <a:endParaRPr lang="en-US" altLang="en-US"/>
          </a:p>
        </p:txBody>
      </p:sp>
    </p:spTree>
    <p:extLst>
      <p:ext uri="{BB962C8B-B14F-4D97-AF65-F5344CB8AC3E}">
        <p14:creationId xmlns:p14="http://schemas.microsoft.com/office/powerpoint/2010/main" val="59854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First, </a:t>
            </a:r>
            <a:r>
              <a:rPr lang="ko-KR" altLang="en-US" dirty="0" err="1"/>
              <a:t>I</a:t>
            </a:r>
            <a:r>
              <a:rPr lang="ko-KR" altLang="en-US" dirty="0"/>
              <a:t> </a:t>
            </a:r>
            <a:r>
              <a:rPr lang="ko-KR" altLang="en-US" dirty="0" err="1"/>
              <a:t>will</a:t>
            </a:r>
            <a:r>
              <a:rPr lang="ko-KR" altLang="en-US" dirty="0"/>
              <a:t> </a:t>
            </a:r>
            <a:r>
              <a:rPr lang="ko-KR" altLang="en-US" dirty="0" err="1"/>
              <a:t>give</a:t>
            </a:r>
            <a:r>
              <a:rPr lang="ko-KR" altLang="en-US" dirty="0"/>
              <a:t> </a:t>
            </a:r>
            <a:r>
              <a:rPr lang="ko-KR" altLang="en-US" dirty="0" err="1"/>
              <a:t>you</a:t>
            </a:r>
            <a:r>
              <a:rPr lang="ko-KR" altLang="en-US" dirty="0"/>
              <a:t> </a:t>
            </a:r>
            <a:r>
              <a:rPr lang="ko-KR" altLang="en-US" dirty="0" err="1"/>
              <a:t>a</a:t>
            </a:r>
            <a:r>
              <a:rPr lang="ko-KR" altLang="en-US" dirty="0"/>
              <a:t> </a:t>
            </a:r>
            <a:r>
              <a:rPr lang="ko-KR" altLang="en-US" dirty="0" err="1"/>
              <a:t>brief</a:t>
            </a:r>
            <a:r>
              <a:rPr lang="ko-KR" altLang="en-US" dirty="0"/>
              <a:t> </a:t>
            </a:r>
            <a:r>
              <a:rPr lang="ko-KR" altLang="en-US" dirty="0" err="1"/>
              <a:t>introduction</a:t>
            </a:r>
            <a:r>
              <a:rPr lang="ko-KR" altLang="en-US" dirty="0"/>
              <a:t> </a:t>
            </a:r>
            <a:r>
              <a:rPr lang="ko-KR" altLang="en-US" dirty="0" err="1"/>
              <a:t>to</a:t>
            </a:r>
            <a:r>
              <a:rPr lang="ko-KR" altLang="en-US" dirty="0"/>
              <a:t> </a:t>
            </a:r>
            <a:r>
              <a:rPr lang="ko-KR" altLang="en-US" dirty="0" err="1"/>
              <a:t>the</a:t>
            </a:r>
            <a:r>
              <a:rPr lang="ko-KR" altLang="en-US" dirty="0"/>
              <a:t> </a:t>
            </a:r>
            <a:r>
              <a:rPr lang="ko-KR" altLang="en-US" dirty="0" err="1"/>
              <a:t>project</a:t>
            </a:r>
            <a:r>
              <a:rPr lang="ko-KR" altLang="en-US" dirty="0"/>
              <a:t>. </a:t>
            </a:r>
            <a:r>
              <a:rPr lang="ko-KR" altLang="en-US" dirty="0" err="1"/>
              <a:t>Our</a:t>
            </a:r>
            <a:r>
              <a:rPr lang="ko-KR" altLang="en-US" dirty="0"/>
              <a:t> </a:t>
            </a:r>
            <a:r>
              <a:rPr lang="ko-KR" altLang="en-US" dirty="0" err="1"/>
              <a:t>team</a:t>
            </a:r>
            <a:r>
              <a:rPr lang="ko-KR" altLang="en-US" dirty="0"/>
              <a:t> </a:t>
            </a:r>
            <a:r>
              <a:rPr lang="ko-KR" altLang="en-US" dirty="0" err="1"/>
              <a:t>carried</a:t>
            </a:r>
            <a:r>
              <a:rPr lang="ko-KR" altLang="en-US" dirty="0"/>
              <a:t> </a:t>
            </a:r>
            <a:r>
              <a:rPr lang="ko-KR" altLang="en-US" dirty="0" err="1"/>
              <a:t>out</a:t>
            </a:r>
            <a:r>
              <a:rPr lang="ko-KR" altLang="en-US" dirty="0"/>
              <a:t> </a:t>
            </a:r>
            <a:r>
              <a:rPr lang="ko-KR" altLang="en-US" dirty="0" err="1"/>
              <a:t>a</a:t>
            </a:r>
            <a:r>
              <a:rPr lang="ko-KR" altLang="en-US" dirty="0"/>
              <a:t> </a:t>
            </a:r>
            <a:r>
              <a:rPr lang="ko-KR" altLang="en-US" dirty="0" err="1"/>
              <a:t>project</a:t>
            </a:r>
            <a:r>
              <a:rPr lang="ko-KR" altLang="en-US" dirty="0"/>
              <a:t> </a:t>
            </a:r>
            <a:r>
              <a:rPr lang="ko-KR" altLang="en-US" dirty="0" err="1"/>
              <a:t>to</a:t>
            </a:r>
            <a:r>
              <a:rPr lang="ko-KR" altLang="en-US" dirty="0"/>
              <a:t> </a:t>
            </a:r>
            <a:r>
              <a:rPr lang="ko-KR" altLang="en-US" dirty="0" err="1"/>
              <a:t>detect</a:t>
            </a:r>
            <a:r>
              <a:rPr lang="ko-KR" altLang="en-US" dirty="0"/>
              <a:t> and </a:t>
            </a:r>
            <a:r>
              <a:rPr lang="ko-KR" altLang="en-US" dirty="0" err="1"/>
              <a:t>classify</a:t>
            </a:r>
            <a:r>
              <a:rPr lang="ko-KR" altLang="en-US" dirty="0"/>
              <a:t> </a:t>
            </a:r>
            <a:r>
              <a:rPr lang="ko-KR" altLang="en-US" dirty="0" err="1"/>
              <a:t>traffic</a:t>
            </a:r>
            <a:r>
              <a:rPr lang="ko-KR" altLang="en-US" dirty="0"/>
              <a:t> </a:t>
            </a:r>
            <a:r>
              <a:rPr lang="ko-KR" altLang="en-US" dirty="0" err="1"/>
              <a:t>signs</a:t>
            </a:r>
            <a:r>
              <a:rPr lang="ko-KR" altLang="en-US" dirty="0"/>
              <a:t> </a:t>
            </a:r>
            <a:r>
              <a:rPr lang="ko-KR" altLang="en-US" dirty="0" err="1"/>
              <a:t>in</a:t>
            </a:r>
            <a:r>
              <a:rPr lang="ko-KR" altLang="en-US" dirty="0"/>
              <a:t> </a:t>
            </a:r>
            <a:r>
              <a:rPr lang="ko-KR" altLang="en-US" dirty="0" err="1"/>
              <a:t>r</a:t>
            </a:r>
            <a:r>
              <a:rPr lang="en-US" altLang="ko-KR" dirty="0" err="1"/>
              <a:t>eal</a:t>
            </a:r>
            <a:r>
              <a:rPr lang="en-US" altLang="ko-KR" dirty="0"/>
              <a:t> time</a:t>
            </a:r>
            <a:r>
              <a:rPr lang="ko-KR" altLang="en-US" dirty="0"/>
              <a:t> </a:t>
            </a:r>
            <a:r>
              <a:rPr lang="ko-KR" altLang="en-US" dirty="0" err="1"/>
              <a:t>driving</a:t>
            </a:r>
            <a:r>
              <a:rPr lang="ko-KR" altLang="en-US" dirty="0"/>
              <a:t> </a:t>
            </a:r>
            <a:r>
              <a:rPr lang="ko-KR" altLang="en-US" dirty="0" err="1"/>
              <a:t>videos</a:t>
            </a:r>
            <a:r>
              <a:rPr lang="ko-KR" altLang="en-US" dirty="0"/>
              <a:t>. </a:t>
            </a:r>
          </a:p>
          <a:p>
            <a:pPr>
              <a:defRPr/>
            </a:pPr>
            <a:r>
              <a:rPr lang="ko-KR" altLang="en-US" dirty="0" err="1"/>
              <a:t>We</a:t>
            </a:r>
            <a:r>
              <a:rPr lang="ko-KR" altLang="en-US" dirty="0"/>
              <a:t> </a:t>
            </a:r>
            <a:r>
              <a:rPr lang="ko-KR" altLang="en-US" dirty="0" err="1"/>
              <a:t>acquired</a:t>
            </a:r>
            <a:r>
              <a:rPr lang="ko-KR" altLang="en-US" dirty="0"/>
              <a:t> </a:t>
            </a:r>
            <a:r>
              <a:rPr lang="ko-KR" altLang="en-US" dirty="0" err="1"/>
              <a:t>traffic</a:t>
            </a:r>
            <a:r>
              <a:rPr lang="ko-KR" altLang="en-US" dirty="0"/>
              <a:t> </a:t>
            </a:r>
            <a:r>
              <a:rPr lang="ko-KR" altLang="en-US" dirty="0" err="1"/>
              <a:t>sign</a:t>
            </a:r>
            <a:r>
              <a:rPr lang="ko-KR" altLang="en-US" dirty="0"/>
              <a:t> </a:t>
            </a:r>
            <a:r>
              <a:rPr lang="ko-KR" altLang="en-US" dirty="0" err="1"/>
              <a:t>data</a:t>
            </a:r>
            <a:r>
              <a:rPr lang="en-US" altLang="ko-KR" dirty="0"/>
              <a:t> </a:t>
            </a:r>
            <a:r>
              <a:rPr lang="ko-KR" altLang="en-US" dirty="0"/>
              <a:t>and </a:t>
            </a:r>
            <a:r>
              <a:rPr lang="ko-KR" altLang="en-US" dirty="0" err="1"/>
              <a:t>labeled레이블</a:t>
            </a:r>
            <a:r>
              <a:rPr lang="ko-KR" altLang="en-US" dirty="0"/>
              <a:t> </a:t>
            </a:r>
            <a:r>
              <a:rPr lang="ko-KR" altLang="en-US" dirty="0" err="1"/>
              <a:t>the</a:t>
            </a:r>
            <a:r>
              <a:rPr lang="ko-KR" altLang="en-US" dirty="0"/>
              <a:t> </a:t>
            </a:r>
            <a:r>
              <a:rPr lang="ko-KR" altLang="en-US" dirty="0" err="1"/>
              <a:t>data</a:t>
            </a:r>
            <a:r>
              <a:rPr lang="ko-KR" altLang="en-US" dirty="0"/>
              <a:t>. </a:t>
            </a:r>
            <a:r>
              <a:rPr lang="en-US" altLang="ko-KR" dirty="0"/>
              <a:t>For our deep learning model, we used the</a:t>
            </a:r>
            <a:r>
              <a:rPr lang="ko-KR" altLang="en-US" dirty="0"/>
              <a:t> </a:t>
            </a:r>
            <a:r>
              <a:rPr lang="en-US" altLang="ko-KR" dirty="0"/>
              <a:t>YOLO algorithm. </a:t>
            </a:r>
            <a:endParaRPr lang="ko-KR" altLang="en-US" dirty="0"/>
          </a:p>
          <a:p>
            <a:pPr>
              <a:defRPr/>
            </a:pPr>
            <a:r>
              <a:rPr lang="ko-KR" altLang="en-US" dirty="0" err="1"/>
              <a:t>After</a:t>
            </a:r>
            <a:r>
              <a:rPr lang="ko-KR" altLang="en-US" dirty="0"/>
              <a:t> </a:t>
            </a:r>
            <a:r>
              <a:rPr lang="en-US" altLang="ko-KR" dirty="0"/>
              <a:t>training the model with our data, we </a:t>
            </a:r>
            <a:r>
              <a:rPr lang="ko-KR" altLang="en-US" dirty="0" err="1"/>
              <a:t>evaluat</a:t>
            </a:r>
            <a:r>
              <a:rPr lang="en-US" altLang="ko-KR" dirty="0"/>
              <a:t>ed</a:t>
            </a:r>
            <a:r>
              <a:rPr lang="ko-KR" altLang="en-US" dirty="0"/>
              <a:t> </a:t>
            </a:r>
            <a:r>
              <a:rPr lang="ko-KR" altLang="en-US" dirty="0" err="1"/>
              <a:t>the</a:t>
            </a:r>
            <a:r>
              <a:rPr lang="ko-KR" altLang="en-US" dirty="0"/>
              <a:t> </a:t>
            </a:r>
            <a:r>
              <a:rPr lang="en-US" altLang="ko-KR" dirty="0"/>
              <a:t>performance of the </a:t>
            </a:r>
            <a:r>
              <a:rPr lang="ko-KR" altLang="en-US" dirty="0" err="1"/>
              <a:t>model</a:t>
            </a:r>
            <a:r>
              <a:rPr lang="ko-KR" altLang="en-US" dirty="0"/>
              <a:t>.</a:t>
            </a:r>
          </a:p>
          <a:p>
            <a:pPr>
              <a:defRPr/>
            </a:pPr>
            <a:endParaRPr lang="ko-KR" altLang="en-US" dirty="0"/>
          </a:p>
          <a:p>
            <a:pPr>
              <a:defRPr/>
            </a:pPr>
            <a:r>
              <a:rPr lang="ko-KR" altLang="en-US" dirty="0"/>
              <a:t>먼저 프로젝트에 대한 간단한 소개를 해드리겠습니다. 저희 팀은 도로주행 영상 속에 있는 교통 표지판을 탐지하여 분류하는 프로젝트를 진행하였습니다. </a:t>
            </a:r>
          </a:p>
          <a:p>
            <a:pPr>
              <a:defRPr/>
            </a:pPr>
            <a:r>
              <a:rPr lang="ko-KR" altLang="en-US" dirty="0"/>
              <a:t>교통 표지판 데이터를 획득하고 딥러닝 모델을 정하고 데이터를 </a:t>
            </a:r>
            <a:r>
              <a:rPr lang="ko-KR" altLang="en-US" dirty="0" err="1"/>
              <a:t>라벨링하였습니다</a:t>
            </a:r>
            <a:r>
              <a:rPr lang="ko-KR" altLang="en-US" dirty="0"/>
              <a:t>. 그 후 모델을 학습시키고 평가하는 시간을 가져보았습니다. </a:t>
            </a:r>
          </a:p>
          <a:p>
            <a:pPr>
              <a:defRPr/>
            </a:pPr>
            <a:r>
              <a:rPr lang="en-US" altLang="ko-KR" dirty="0"/>
              <a:t>//</a:t>
            </a:r>
          </a:p>
          <a:p>
            <a:pPr>
              <a:defRPr/>
            </a:pPr>
            <a:r>
              <a:rPr lang="ko-KR" altLang="en-US" dirty="0"/>
              <a:t>주행영상 속의 도로 교통 표지판을 </a:t>
            </a:r>
            <a:r>
              <a:rPr lang="en-US" altLang="ko-KR" dirty="0"/>
              <a:t>detect</a:t>
            </a:r>
            <a:r>
              <a:rPr lang="ko-KR" altLang="en-US" dirty="0"/>
              <a:t>하고 </a:t>
            </a:r>
            <a:r>
              <a:rPr lang="en-US" altLang="ko-KR" dirty="0"/>
              <a:t>classification</a:t>
            </a:r>
            <a:r>
              <a:rPr lang="ko-KR" altLang="en-US" dirty="0"/>
              <a:t>하기</a:t>
            </a:r>
          </a:p>
          <a:p>
            <a:pPr>
              <a:defRPr/>
            </a:pPr>
            <a:endParaRPr lang="ko-KR" altLang="en-US" dirty="0"/>
          </a:p>
          <a:p>
            <a:pPr>
              <a:defRPr/>
            </a:pPr>
            <a:r>
              <a:rPr lang="ko-KR" altLang="en-US" dirty="0"/>
              <a:t>데이터 습득</a:t>
            </a:r>
          </a:p>
          <a:p>
            <a:pPr>
              <a:defRPr/>
            </a:pPr>
            <a:r>
              <a:rPr lang="ko-KR" altLang="en-US" dirty="0"/>
              <a:t>모델 선정</a:t>
            </a:r>
          </a:p>
          <a:p>
            <a:pPr>
              <a:defRPr/>
            </a:pPr>
            <a:r>
              <a:rPr lang="ko-KR" altLang="en-US" dirty="0" err="1"/>
              <a:t>라벨링</a:t>
            </a:r>
            <a:endParaRPr lang="ko-KR" altLang="en-US" dirty="0"/>
          </a:p>
          <a:p>
            <a:pPr>
              <a:defRPr/>
            </a:pPr>
            <a:r>
              <a:rPr lang="ko-KR" altLang="en-US" dirty="0"/>
              <a:t>학습</a:t>
            </a:r>
          </a:p>
          <a:p>
            <a:pPr>
              <a:defRPr/>
            </a:pPr>
            <a:r>
              <a:rPr lang="ko-KR" altLang="en-US" dirty="0"/>
              <a:t>평가</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https://ieeexplore.ieee.org/document/8649887</a:t>
            </a:r>
          </a:p>
          <a:p>
            <a:pPr>
              <a:defRPr/>
            </a:pPr>
            <a:r>
              <a:rPr lang="ko-KR" altLang="en-US"/>
              <a:t>이 논문을 참조했음</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40A130E-E3B8-4EBE-931F-81B26B8448AA}"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r>
              <a:rPr lang="ko-KR" altLang="en-US"/>
              <a:t>마스터 제목 스타일 편집</a:t>
            </a:r>
          </a:p>
        </p:txBody>
      </p:sp>
      <p:sp>
        <p:nvSpPr>
          <p:cNvPr id="3" name="날짜 개체 틀 3"/>
          <p:cNvSpPr>
            <a:spLocks noGrp="1"/>
          </p:cNvSpPr>
          <p:nvPr>
            <p:ph type="dt" sz="half" idx="10"/>
          </p:nvPr>
        </p:nvSpPr>
        <p:spPr/>
        <p:txBody>
          <a:bodyPr/>
          <a:lstStyle/>
          <a:p>
            <a:fld id="{CA348888-F454-4AD2-BA62-3AF29D9807C0}" type="datetime1">
              <a:rPr lang="ko-KR" altLang="en-US" smtClean="0"/>
              <a:pPr/>
              <a:t>2022-12-06</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r>
              <a:rPr lang="ko-KR" altLang="en-US"/>
              <a:t>마스터 제목 스타일 편집</a:t>
            </a:r>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956FEC12-A4C9-4837-AF94-AD867782C04C}"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57F84A3-4F29-4053-ACFD-1BAF2D3F140C}"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953836A-82A3-4C8B-9D31-CD724F3673ED}"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2022-12-06</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A27A1F4E-0809-4239-8034-C38E431DAF92}" type="datetime1">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p>
            <a:fld id="{5E0DA496-7307-4E8B-88DE-CB97B48BAB6F}" type="datetime1">
              <a:rPr lang="ko-KR" altLang="en-US" smtClean="0"/>
              <a:pPr/>
              <a:t>2022-12-06</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a:t>표를 추가하려면 아이콘을 클릭하십시오</a:t>
            </a:r>
          </a:p>
        </p:txBody>
      </p:sp>
      <p:sp>
        <p:nvSpPr>
          <p:cNvPr id="4" name="날짜 개체 틀 3"/>
          <p:cNvSpPr>
            <a:spLocks noGrp="1"/>
          </p:cNvSpPr>
          <p:nvPr>
            <p:ph type="dt" sz="half" idx="10"/>
          </p:nvPr>
        </p:nvSpPr>
        <p:spPr/>
        <p:txBody>
          <a:bodyPr/>
          <a:lstStyle/>
          <a:p>
            <a:fld id="{58721E90-850C-410B-8B89-8394F580CFDA}"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p>
            <a:fld id="{5ACE7E28-9336-4363-8674-B91477D8F243}" type="datetime1">
              <a:rPr lang="ko-KR" altLang="en-US" smtClean="0"/>
              <a:pPr/>
              <a:t>2022-12-06</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a:t>마스터 텍스트 스타일을 편집합니다</a:t>
            </a:r>
          </a:p>
        </p:txBody>
      </p:sp>
      <p:sp>
        <p:nvSpPr>
          <p:cNvPr id="5" name="날짜 개체 틀 3"/>
          <p:cNvSpPr>
            <a:spLocks noGrp="1"/>
          </p:cNvSpPr>
          <p:nvPr>
            <p:ph type="dt" sz="half" idx="10"/>
          </p:nvPr>
        </p:nvSpPr>
        <p:spPr/>
        <p:txBody>
          <a:bodyPr/>
          <a:lstStyle/>
          <a:p>
            <a:fld id="{5ACE7E28-9336-4363-8674-B91477D8F243}" type="datetime1">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2022-12-06</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olab.research.google.com/drive/1P1oZOUD8tj3pmvPFlPreW_XwQqjEUgu5?usp=sharing" TargetMode="External"/><Relationship Id="rId4" Type="http://schemas.openxmlformats.org/officeDocument/2006/relationships/hyperlink" Target="https://github.com/AlexeyAB/darkn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alphaModFix amt="19000"/>
          </a:blip>
          <a:srcRect l="1980" t="4950" r="1980" b="13820"/>
          <a:stretch>
            <a:fillRect/>
          </a:stretch>
        </p:blipFill>
        <p:spPr>
          <a:xfrm>
            <a:off x="-1" y="0"/>
            <a:ext cx="12192001" cy="6858000"/>
          </a:xfrm>
          <a:prstGeom prst="rect">
            <a:avLst/>
          </a:prstGeom>
          <a:effectLst>
            <a:reflection endPos="0" dist="50800" dir="5400000" sy="-100000" algn="bl" rotWithShape="0"/>
          </a:effectLst>
        </p:spPr>
      </p:pic>
      <p:sp>
        <p:nvSpPr>
          <p:cNvPr id="2" name="제목 1"/>
          <p:cNvSpPr>
            <a:spLocks noGrp="1"/>
          </p:cNvSpPr>
          <p:nvPr>
            <p:ph type="ctrTitle"/>
          </p:nvPr>
        </p:nvSpPr>
        <p:spPr>
          <a:xfrm>
            <a:off x="914398" y="1471756"/>
            <a:ext cx="10363198" cy="1470025"/>
          </a:xfrm>
        </p:spPr>
        <p:txBody>
          <a:bodyPr/>
          <a:lstStyle/>
          <a:p>
            <a:pPr>
              <a:defRPr/>
            </a:pPr>
            <a:r>
              <a:rPr lang="en-US" altLang="ko-KR" sz="4800"/>
              <a:t>Autobahn</a:t>
            </a:r>
            <a:endParaRPr lang="en-US" altLang="ko-KR"/>
          </a:p>
        </p:txBody>
      </p:sp>
      <p:sp>
        <p:nvSpPr>
          <p:cNvPr id="3" name="부제목 2"/>
          <p:cNvSpPr>
            <a:spLocks noGrp="1"/>
          </p:cNvSpPr>
          <p:nvPr>
            <p:ph type="subTitle" idx="1"/>
          </p:nvPr>
        </p:nvSpPr>
        <p:spPr>
          <a:xfrm>
            <a:off x="1925779" y="3159702"/>
            <a:ext cx="8534399" cy="1752600"/>
          </a:xfrm>
        </p:spPr>
        <p:txBody>
          <a:bodyPr/>
          <a:lstStyle/>
          <a:p>
            <a:pPr>
              <a:defRPr/>
            </a:pPr>
            <a:r>
              <a:rPr lang="en-US" altLang="ko-KR" sz="3600">
                <a:solidFill>
                  <a:srgbClr val="808080"/>
                </a:solidFill>
              </a:rPr>
              <a:t>Traffic sign classification</a:t>
            </a:r>
          </a:p>
          <a:p>
            <a:pPr>
              <a:defRPr/>
            </a:pPr>
            <a:r>
              <a:rPr lang="en-US" altLang="ko-KR" sz="2900"/>
              <a:t>Paul, Georg, </a:t>
            </a:r>
            <a:r>
              <a:rPr lang="ko-KR" altLang="en-US" sz="2900"/>
              <a:t>이장호</a:t>
            </a:r>
            <a:r>
              <a:rPr lang="en-US" altLang="ko-KR" sz="2900"/>
              <a:t>, </a:t>
            </a:r>
            <a:r>
              <a:rPr lang="ko-KR" altLang="en-US" sz="2900"/>
              <a:t>이주현</a:t>
            </a:r>
            <a:r>
              <a:rPr lang="en-US" altLang="ko-KR" sz="2900"/>
              <a:t>,</a:t>
            </a:r>
            <a:r>
              <a:rPr lang="ko-KR" altLang="en-US" sz="2900"/>
              <a:t> 이지은</a:t>
            </a:r>
          </a:p>
        </p:txBody>
      </p:sp>
      <p:pic>
        <p:nvPicPr>
          <p:cNvPr id="7" name="Picture 6"/>
          <p:cNvPicPr>
            <a:picLocks noChangeAspect="1"/>
          </p:cNvPicPr>
          <p:nvPr/>
        </p:nvPicPr>
        <p:blipFill rotWithShape="1">
          <a:blip r:embed="rId6">
            <a:alphaModFix amt="83000"/>
          </a:blip>
          <a:stretch>
            <a:fillRect/>
          </a:stretch>
        </p:blipFill>
        <p:spPr>
          <a:xfrm>
            <a:off x="5300804" y="4693229"/>
            <a:ext cx="1590386" cy="1590386"/>
          </a:xfrm>
          <a:prstGeom prst="rect">
            <a:avLst/>
          </a:prstGeom>
        </p:spPr>
      </p:pic>
      <p:pic>
        <p:nvPicPr>
          <p:cNvPr id="10" name="오디오 9">
            <a:hlinkClick r:id="" action="ppaction://media"/>
            <a:extLst>
              <a:ext uri="{FF2B5EF4-FFF2-40B4-BE49-F238E27FC236}">
                <a16:creationId xmlns:a16="http://schemas.microsoft.com/office/drawing/2014/main" id="{D328E082-9F9E-5EE1-3FB4-48CA100DE2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66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661097"/>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2946236"/>
            <a:ext cx="2299324" cy="1409216"/>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2946236"/>
            <a:ext cx="2299324" cy="1409216"/>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417639"/>
            <a:ext cx="2299324" cy="1409216"/>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23220"/>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2735013" y="5477712"/>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8206917" y="5439598"/>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3955592" y="5637228"/>
            <a:ext cx="4280812" cy="806823"/>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endParaRPr kumimoji="1" lang="ko-KR" altLang="en-US" sz="4400"/>
          </a:p>
        </p:txBody>
      </p:sp>
      <p:grpSp>
        <p:nvGrpSpPr>
          <p:cNvPr id="1035" name="Group 7"/>
          <p:cNvGrpSpPr/>
          <p:nvPr/>
        </p:nvGrpSpPr>
        <p:grpSpPr>
          <a:xfrm>
            <a:off x="820844" y="427039"/>
            <a:ext cx="10539883" cy="1143000"/>
            <a:chOff x="820844" y="427039"/>
            <a:chExt cx="10539883" cy="1143000"/>
          </a:xfrm>
        </p:grpSpPr>
        <p:pic>
          <p:nvPicPr>
            <p:cNvPr id="1036" name="Picture 8"/>
            <p:cNvPicPr>
              <a:picLocks noChangeAspect="1"/>
            </p:cNvPicPr>
            <p:nvPr/>
          </p:nvPicPr>
          <p:blipFill rotWithShape="1">
            <a:blip r:embed="rId8">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3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4" name="내용 개체 틀 3"/>
          <p:cNvPicPr>
            <a:picLocks noGrp="1" noChangeAspect="1"/>
          </p:cNvPicPr>
          <p:nvPr>
            <p:ph idx="1"/>
          </p:nvPr>
        </p:nvPicPr>
        <p:blipFill rotWithShape="1">
          <a:blip r:embed="rId2"/>
          <a:stretch>
            <a:fillRect/>
          </a:stretch>
        </p:blipFill>
        <p:spPr>
          <a:xfrm>
            <a:off x="820844" y="1598617"/>
            <a:ext cx="4994541" cy="2453201"/>
          </a:xfrm>
          <a:prstGeom prst="rect">
            <a:avLst/>
          </a:prstGeom>
        </p:spPr>
      </p:pic>
      <p:pic>
        <p:nvPicPr>
          <p:cNvPr id="6" name="그림 5"/>
          <p:cNvPicPr>
            <a:picLocks noChangeAspect="1"/>
          </p:cNvPicPr>
          <p:nvPr/>
        </p:nvPicPr>
        <p:blipFill rotWithShape="1">
          <a:blip r:embed="rId3"/>
          <a:stretch>
            <a:fillRect/>
          </a:stretch>
        </p:blipFill>
        <p:spPr>
          <a:xfrm>
            <a:off x="2746426" y="4344334"/>
            <a:ext cx="6699146" cy="2317315"/>
          </a:xfrm>
          <a:prstGeom prst="rect">
            <a:avLst/>
          </a:prstGeom>
        </p:spPr>
      </p:pic>
      <p:pic>
        <p:nvPicPr>
          <p:cNvPr id="8" name="그림 7"/>
          <p:cNvPicPr>
            <a:picLocks noChangeAspect="1"/>
          </p:cNvPicPr>
          <p:nvPr/>
        </p:nvPicPr>
        <p:blipFill rotWithShape="1">
          <a:blip r:embed="rId4"/>
          <a:stretch>
            <a:fillRect/>
          </a:stretch>
        </p:blipFill>
        <p:spPr>
          <a:xfrm>
            <a:off x="6266996" y="1525215"/>
            <a:ext cx="5315401" cy="2526603"/>
          </a:xfrm>
          <a:prstGeom prst="rect">
            <a:avLst/>
          </a:prstGeom>
        </p:spPr>
      </p:pic>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760571"/>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3117197"/>
            <a:ext cx="2299324" cy="1238254"/>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3117197"/>
            <a:ext cx="2299324" cy="1238254"/>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760571"/>
            <a:ext cx="2299324" cy="1210267"/>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14362"/>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1081024"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9860911"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2397915" y="5196903"/>
            <a:ext cx="7448853" cy="158332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r>
              <a:rPr kumimoji="1" lang="ko-KR" altLang="en-US" sz="4400"/>
              <a:t> </a:t>
            </a:r>
            <a:r>
              <a:rPr kumimoji="1" lang="en-US" altLang="ko-KR" sz="4400"/>
              <a:t>with                 .</a:t>
            </a:r>
            <a:endParaRPr kumimoji="1" lang="ko-KR" altLang="en-US" sz="4400"/>
          </a:p>
        </p:txBody>
      </p:sp>
      <p:pic>
        <p:nvPicPr>
          <p:cNvPr id="4098" name="Picture 2"/>
          <p:cNvPicPr>
            <a:picLocks noChangeAspect="1" noChangeArrowheads="1"/>
          </p:cNvPicPr>
          <p:nvPr/>
        </p:nvPicPr>
        <p:blipFill rotWithShape="1">
          <a:blip r:embed="rId8"/>
          <a:srcRect/>
          <a:stretch>
            <a:fillRect/>
          </a:stretch>
        </p:blipFill>
        <p:spPr>
          <a:xfrm>
            <a:off x="6767765" y="5313811"/>
            <a:ext cx="2541494" cy="1349507"/>
          </a:xfrm>
          <a:prstGeom prst="rect">
            <a:avLst/>
          </a:prstGeom>
          <a:noFill/>
        </p:spPr>
      </p:pic>
      <p:sp>
        <p:nvSpPr>
          <p:cNvPr id="3" name="직사각형 2"/>
          <p:cNvSpPr/>
          <p:nvPr/>
        </p:nvSpPr>
        <p:spPr>
          <a:xfrm>
            <a:off x="215153" y="1661097"/>
            <a:ext cx="5123329" cy="341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4" name="직사각형 3"/>
          <p:cNvSpPr/>
          <p:nvPr/>
        </p:nvSpPr>
        <p:spPr>
          <a:xfrm>
            <a:off x="5948423" y="1661097"/>
            <a:ext cx="5838489" cy="341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grpSp>
        <p:nvGrpSpPr>
          <p:cNvPr id="4099" name="Group 7"/>
          <p:cNvGrpSpPr/>
          <p:nvPr/>
        </p:nvGrpSpPr>
        <p:grpSpPr>
          <a:xfrm>
            <a:off x="820844" y="427039"/>
            <a:ext cx="10539883" cy="1143000"/>
            <a:chOff x="820844" y="427039"/>
            <a:chExt cx="10539883" cy="1143000"/>
          </a:xfrm>
        </p:grpSpPr>
        <p:pic>
          <p:nvPicPr>
            <p:cNvPr id="4100" name="Picture 8"/>
            <p:cNvPicPr>
              <a:picLocks noChangeAspect="1"/>
            </p:cNvPicPr>
            <p:nvPr/>
          </p:nvPicPr>
          <p:blipFill rotWithShape="1">
            <a:blip r:embed="rId9">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0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0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167938" cy="4525963"/>
          </a:xfrm>
        </p:spPr>
        <p:txBody>
          <a:bodyPr>
            <a:normAutofit/>
          </a:bodyPr>
          <a:lstStyle/>
          <a:p>
            <a:pPr>
              <a:defRPr/>
            </a:pPr>
            <a:r>
              <a:rPr lang="en-US" altLang="ko-KR" sz="2500"/>
              <a:t>Software for labeling: LabelIMG</a:t>
            </a:r>
          </a:p>
          <a:p>
            <a:pPr lvl="1">
              <a:defRPr/>
            </a:pPr>
            <a:r>
              <a:rPr lang="en-US" altLang="ko-KR" sz="2100"/>
              <a:t>Supports YOLO</a:t>
            </a:r>
          </a:p>
          <a:p>
            <a:pPr lvl="1">
              <a:defRPr/>
            </a:pPr>
            <a:r>
              <a:rPr lang="en-US" altLang="ko-KR" sz="2100"/>
              <a:t>Coded in Python</a:t>
            </a:r>
          </a:p>
          <a:p>
            <a:pPr lvl="1">
              <a:defRPr/>
            </a:pPr>
            <a:endParaRPr lang="en-US" altLang="ko-KR" sz="2100"/>
          </a:p>
          <a:p>
            <a:pPr>
              <a:defRPr/>
            </a:pPr>
            <a:r>
              <a:rPr lang="en-US" altLang="ko-KR" sz="2500"/>
              <a:t>Yolo is a supervised learning algorithm -&gt; the data must be labeled</a:t>
            </a:r>
          </a:p>
          <a:p>
            <a:pPr marL="0" indent="0">
              <a:buNone/>
              <a:defRPr/>
            </a:pPr>
            <a:endParaRPr lang="en-US" altLang="ko-KR" sz="2500"/>
          </a:p>
          <a:p>
            <a:pPr>
              <a:defRPr/>
            </a:pPr>
            <a:r>
              <a:rPr lang="en-US" altLang="ko-KR" sz="2500"/>
              <a:t>3 Different Classes of street Signs: prohibitory, mandatory and danger </a:t>
            </a:r>
          </a:p>
          <a:p>
            <a:pPr>
              <a:defRPr/>
            </a:pPr>
            <a:endParaRPr lang="en-US" altLang="ko-KR" sz="2100"/>
          </a:p>
          <a:p>
            <a:pPr lvl="1">
              <a:defRPr/>
            </a:pPr>
            <a:endParaRPr lang="en-US" altLang="ko-KR" sz="2100"/>
          </a:p>
        </p:txBody>
      </p:sp>
      <p:sp>
        <p:nvSpPr>
          <p:cNvPr id="12" name="Textfeld 11"/>
          <p:cNvSpPr txBox="1"/>
          <p:nvPr/>
        </p:nvSpPr>
        <p:spPr>
          <a:xfrm>
            <a:off x="9523385" y="2852632"/>
            <a:ext cx="1438459" cy="409302"/>
          </a:xfrm>
          <a:prstGeom prst="rect">
            <a:avLst/>
          </a:prstGeom>
          <a:noFill/>
        </p:spPr>
        <p:txBody>
          <a:bodyPr wrap="square">
            <a:spAutoFit/>
          </a:bodyPr>
          <a:lstStyle/>
          <a:p>
            <a:pPr lvl="0">
              <a:defRPr/>
            </a:pPr>
            <a:r>
              <a:rPr lang="en-US" sz="2100"/>
              <a:t>prohibitory</a:t>
            </a:r>
          </a:p>
        </p:txBody>
      </p:sp>
      <p:sp>
        <p:nvSpPr>
          <p:cNvPr id="13" name="Textfeld 12"/>
          <p:cNvSpPr txBox="1"/>
          <p:nvPr/>
        </p:nvSpPr>
        <p:spPr>
          <a:xfrm>
            <a:off x="9555968" y="4608052"/>
            <a:ext cx="1405876" cy="408348"/>
          </a:xfrm>
          <a:prstGeom prst="rect">
            <a:avLst/>
          </a:prstGeom>
          <a:noFill/>
        </p:spPr>
        <p:txBody>
          <a:bodyPr wrap="none">
            <a:spAutoFit/>
          </a:bodyPr>
          <a:lstStyle/>
          <a:p>
            <a:pPr lvl="0">
              <a:defRPr/>
            </a:pPr>
            <a:r>
              <a:rPr lang="en-US" sz="2100"/>
              <a:t>mandatory</a:t>
            </a:r>
          </a:p>
        </p:txBody>
      </p:sp>
      <p:sp>
        <p:nvSpPr>
          <p:cNvPr id="14" name="Textfeld 13"/>
          <p:cNvSpPr txBox="1"/>
          <p:nvPr/>
        </p:nvSpPr>
        <p:spPr>
          <a:xfrm>
            <a:off x="9844906" y="6126163"/>
            <a:ext cx="966984" cy="413229"/>
          </a:xfrm>
          <a:prstGeom prst="rect">
            <a:avLst/>
          </a:prstGeom>
          <a:noFill/>
        </p:spPr>
        <p:txBody>
          <a:bodyPr wrap="square">
            <a:spAutoFit/>
          </a:bodyPr>
          <a:lstStyle/>
          <a:p>
            <a:pPr lvl="0">
              <a:defRPr/>
            </a:pPr>
            <a:r>
              <a:rPr lang="en-US" sz="2100"/>
              <a:t>danger</a:t>
            </a:r>
          </a:p>
        </p:txBody>
      </p:sp>
      <p:grpSp>
        <p:nvGrpSpPr>
          <p:cNvPr id="35" name="Gruppieren 34"/>
          <p:cNvGrpSpPr/>
          <p:nvPr/>
        </p:nvGrpSpPr>
        <p:grpSpPr>
          <a:xfrm>
            <a:off x="9074399" y="2076667"/>
            <a:ext cx="2369013" cy="775965"/>
            <a:chOff x="9407932" y="1155577"/>
            <a:chExt cx="2369013" cy="775965"/>
          </a:xfrm>
        </p:grpSpPr>
        <p:pic>
          <p:nvPicPr>
            <p:cNvPr id="16" name="Grafik 15" descr="Ein Bild, das Text, ClipArt enthält.  Automatisch generierte Beschreibung"/>
            <p:cNvPicPr>
              <a:picLocks noChangeAspect="1"/>
            </p:cNvPicPr>
            <p:nvPr/>
          </p:nvPicPr>
          <p:blipFill rotWithShape="1">
            <a:blip r:embed="rId3"/>
            <a:stretch>
              <a:fillRect/>
            </a:stretch>
          </p:blipFill>
          <p:spPr>
            <a:xfrm>
              <a:off x="11000980" y="1155577"/>
              <a:ext cx="775965" cy="775965"/>
            </a:xfrm>
            <a:prstGeom prst="rect">
              <a:avLst/>
            </a:prstGeom>
          </p:spPr>
        </p:pic>
        <p:pic>
          <p:nvPicPr>
            <p:cNvPr id="18" name="Grafik 17" descr="Ein Bild, das Text, ClipArt enthält.  Automatisch generierte Beschreibung"/>
            <p:cNvPicPr>
              <a:picLocks noChangeAspect="1"/>
            </p:cNvPicPr>
            <p:nvPr/>
          </p:nvPicPr>
          <p:blipFill rotWithShape="1">
            <a:blip r:embed="rId4"/>
            <a:stretch>
              <a:fillRect/>
            </a:stretch>
          </p:blipFill>
          <p:spPr>
            <a:xfrm>
              <a:off x="9407932" y="1155577"/>
              <a:ext cx="775965" cy="775965"/>
            </a:xfrm>
            <a:prstGeom prst="rect">
              <a:avLst/>
            </a:prstGeom>
          </p:spPr>
        </p:pic>
        <p:pic>
          <p:nvPicPr>
            <p:cNvPr id="20" name="Grafik 19" descr="Ein Bild, das Text, ClipArt enthält.  Automatisch generierte Beschreibung"/>
            <p:cNvPicPr>
              <a:picLocks noChangeAspect="1"/>
            </p:cNvPicPr>
            <p:nvPr/>
          </p:nvPicPr>
          <p:blipFill rotWithShape="1">
            <a:blip r:embed="rId5"/>
            <a:stretch>
              <a:fillRect/>
            </a:stretch>
          </p:blipFill>
          <p:spPr>
            <a:xfrm>
              <a:off x="10204456" y="1155577"/>
              <a:ext cx="775965" cy="775965"/>
            </a:xfrm>
            <a:prstGeom prst="rect">
              <a:avLst/>
            </a:prstGeom>
          </p:spPr>
        </p:pic>
      </p:grpSp>
      <p:grpSp>
        <p:nvGrpSpPr>
          <p:cNvPr id="34" name="Gruppieren 33"/>
          <p:cNvGrpSpPr/>
          <p:nvPr/>
        </p:nvGrpSpPr>
        <p:grpSpPr>
          <a:xfrm>
            <a:off x="9074399" y="3832087"/>
            <a:ext cx="2369013" cy="775965"/>
            <a:chOff x="9407317" y="2003711"/>
            <a:chExt cx="2369013" cy="775965"/>
          </a:xfrm>
        </p:grpSpPr>
        <p:pic>
          <p:nvPicPr>
            <p:cNvPr id="22" name="Grafik 21"/>
            <p:cNvPicPr>
              <a:picLocks noChangeAspect="1"/>
            </p:cNvPicPr>
            <p:nvPr/>
          </p:nvPicPr>
          <p:blipFill rotWithShape="1">
            <a:blip r:embed="rId6"/>
            <a:stretch>
              <a:fillRect/>
            </a:stretch>
          </p:blipFill>
          <p:spPr>
            <a:xfrm>
              <a:off x="11000365" y="2003711"/>
              <a:ext cx="775965" cy="775965"/>
            </a:xfrm>
            <a:prstGeom prst="rect">
              <a:avLst/>
            </a:prstGeom>
          </p:spPr>
        </p:pic>
        <p:pic>
          <p:nvPicPr>
            <p:cNvPr id="24" name="Grafik 23"/>
            <p:cNvPicPr>
              <a:picLocks noChangeAspect="1"/>
            </p:cNvPicPr>
            <p:nvPr/>
          </p:nvPicPr>
          <p:blipFill rotWithShape="1">
            <a:blip r:embed="rId7"/>
            <a:stretch>
              <a:fillRect/>
            </a:stretch>
          </p:blipFill>
          <p:spPr>
            <a:xfrm>
              <a:off x="10203842" y="2003711"/>
              <a:ext cx="775965" cy="775965"/>
            </a:xfrm>
            <a:prstGeom prst="rect">
              <a:avLst/>
            </a:prstGeom>
          </p:spPr>
        </p:pic>
        <p:pic>
          <p:nvPicPr>
            <p:cNvPr id="26" name="Grafik 25"/>
            <p:cNvPicPr>
              <a:picLocks noChangeAspect="1"/>
            </p:cNvPicPr>
            <p:nvPr/>
          </p:nvPicPr>
          <p:blipFill rotWithShape="1">
            <a:blip r:embed="rId8"/>
            <a:stretch>
              <a:fillRect/>
            </a:stretch>
          </p:blipFill>
          <p:spPr>
            <a:xfrm>
              <a:off x="9407317" y="2003711"/>
              <a:ext cx="775965" cy="775965"/>
            </a:xfrm>
            <a:prstGeom prst="rect">
              <a:avLst/>
            </a:prstGeom>
          </p:spPr>
        </p:pic>
      </p:grpSp>
      <p:grpSp>
        <p:nvGrpSpPr>
          <p:cNvPr id="33" name="Gruppieren 32"/>
          <p:cNvGrpSpPr/>
          <p:nvPr/>
        </p:nvGrpSpPr>
        <p:grpSpPr>
          <a:xfrm>
            <a:off x="9074399" y="5433451"/>
            <a:ext cx="2507998" cy="692712"/>
            <a:chOff x="9332679" y="2820191"/>
            <a:chExt cx="2507998" cy="692712"/>
          </a:xfrm>
        </p:grpSpPr>
        <p:pic>
          <p:nvPicPr>
            <p:cNvPr id="28" name="Grafik 27" descr="Ein Bild, das Text, Schild, draußen, ClipArt enthält.  Automatisch generierte Beschreibung"/>
            <p:cNvPicPr>
              <a:picLocks noChangeAspect="1"/>
            </p:cNvPicPr>
            <p:nvPr/>
          </p:nvPicPr>
          <p:blipFill rotWithShape="1">
            <a:blip r:embed="rId9"/>
            <a:stretch>
              <a:fillRect/>
            </a:stretch>
          </p:blipFill>
          <p:spPr>
            <a:xfrm>
              <a:off x="11049006" y="2820191"/>
              <a:ext cx="791671" cy="692712"/>
            </a:xfrm>
            <a:prstGeom prst="rect">
              <a:avLst/>
            </a:prstGeom>
          </p:spPr>
        </p:pic>
        <p:pic>
          <p:nvPicPr>
            <p:cNvPr id="30" name="Grafik 29" descr="Ein Bild, das Text, Schild, ClipArt, draußen enthält.  Automatisch generierte Beschreibung"/>
            <p:cNvPicPr>
              <a:picLocks noChangeAspect="1"/>
            </p:cNvPicPr>
            <p:nvPr/>
          </p:nvPicPr>
          <p:blipFill rotWithShape="1">
            <a:blip r:embed="rId10"/>
            <a:stretch>
              <a:fillRect/>
            </a:stretch>
          </p:blipFill>
          <p:spPr>
            <a:xfrm>
              <a:off x="9332679" y="2820191"/>
              <a:ext cx="791671" cy="692712"/>
            </a:xfrm>
            <a:prstGeom prst="rect">
              <a:avLst/>
            </a:prstGeom>
          </p:spPr>
        </p:pic>
        <p:pic>
          <p:nvPicPr>
            <p:cNvPr id="32" name="Grafik 31" descr="Ein Bild, das Text, Schild, draußen, ClipArt enthält.  Automatisch generierte Beschreibung"/>
            <p:cNvPicPr>
              <a:picLocks noChangeAspect="1"/>
            </p:cNvPicPr>
            <p:nvPr/>
          </p:nvPicPr>
          <p:blipFill rotWithShape="1">
            <a:blip r:embed="rId11"/>
            <a:stretch>
              <a:fillRect/>
            </a:stretch>
          </p:blipFill>
          <p:spPr>
            <a:xfrm>
              <a:off x="10188136" y="2820191"/>
              <a:ext cx="791671" cy="692712"/>
            </a:xfrm>
            <a:prstGeom prst="rect">
              <a:avLst/>
            </a:prstGeom>
          </p:spPr>
        </p:pic>
      </p:grpSp>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12">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649332" cy="4525963"/>
          </a:xfrm>
        </p:spPr>
        <p:txBody>
          <a:bodyPr>
            <a:normAutofit/>
          </a:bodyPr>
          <a:lstStyle/>
          <a:p>
            <a:pPr>
              <a:defRPr/>
            </a:pPr>
            <a:r>
              <a:rPr lang="en-US" altLang="ko-KR" sz="2500"/>
              <a:t>Data is being labeled by manually drawing boundary boxes around the street signs and assigning the class</a:t>
            </a:r>
          </a:p>
          <a:p>
            <a:pPr lvl="1">
              <a:defRPr/>
            </a:pPr>
            <a:r>
              <a:rPr lang="en-US" altLang="ko-KR" sz="2100"/>
              <a:t>Box coordinates and class is saved into a .txt file</a:t>
            </a:r>
          </a:p>
          <a:p>
            <a:pPr lvl="1">
              <a:defRPr/>
            </a:pPr>
            <a:endParaRPr lang="en-US" altLang="ko-KR" sz="2000"/>
          </a:p>
          <a:p>
            <a:pPr lvl="1">
              <a:defRPr/>
            </a:pPr>
            <a:endParaRPr lang="en-US" altLang="ko-KR" sz="2000"/>
          </a:p>
          <a:p>
            <a:pPr>
              <a:defRPr/>
            </a:pPr>
            <a:r>
              <a:rPr lang="en-US" altLang="ko-KR" sz="2500"/>
              <a:t>Two datasets:</a:t>
            </a:r>
          </a:p>
          <a:p>
            <a:pPr lvl="1">
              <a:defRPr/>
            </a:pPr>
            <a:r>
              <a:rPr lang="en-US" altLang="ko-KR" sz="2100"/>
              <a:t>First Dataset was provided by Digital Systems Lab of Hanyang University: 500 pictures</a:t>
            </a:r>
          </a:p>
          <a:p>
            <a:pPr lvl="1">
              <a:defRPr/>
            </a:pPr>
            <a:r>
              <a:rPr lang="en-US" altLang="ko-KR" sz="2100"/>
              <a:t>Second Dataset taken from driving video on YouTube: 500 pictures</a:t>
            </a:r>
          </a:p>
          <a:p>
            <a:pPr lvl="1">
              <a:defRPr/>
            </a:pPr>
            <a:endParaRPr lang="en-US" altLang="ko-KR" sz="2100"/>
          </a:p>
        </p:txBody>
      </p:sp>
      <p:sp>
        <p:nvSpPr>
          <p:cNvPr id="36" name="Textfeld 35"/>
          <p:cNvSpPr txBox="1"/>
          <p:nvPr/>
        </p:nvSpPr>
        <p:spPr>
          <a:xfrm>
            <a:off x="9587595" y="4982497"/>
            <a:ext cx="1061506" cy="406275"/>
          </a:xfrm>
          <a:prstGeom prst="rect">
            <a:avLst/>
          </a:prstGeom>
          <a:noFill/>
        </p:spPr>
        <p:txBody>
          <a:bodyPr wrap="none">
            <a:spAutoFit/>
          </a:bodyPr>
          <a:lstStyle/>
          <a:p>
            <a:pPr lvl="0">
              <a:defRPr/>
            </a:pPr>
            <a:r>
              <a:rPr lang="en-US" sz="2100"/>
              <a:t>labeling</a:t>
            </a:r>
          </a:p>
        </p:txBody>
      </p:sp>
      <p:pic>
        <p:nvPicPr>
          <p:cNvPr id="38" name="Grafik 37"/>
          <p:cNvPicPr>
            <a:picLocks noChangeAspect="1"/>
          </p:cNvPicPr>
          <p:nvPr/>
        </p:nvPicPr>
        <p:blipFill rotWithShape="1">
          <a:blip r:embed="rId3"/>
          <a:stretch>
            <a:fillRect/>
          </a:stretch>
        </p:blipFill>
        <p:spPr>
          <a:xfrm>
            <a:off x="8654297" y="2879640"/>
            <a:ext cx="2928100" cy="1967082"/>
          </a:xfrm>
          <a:prstGeom prst="rect">
            <a:avLst/>
          </a:prstGeom>
        </p:spPr>
      </p:pic>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pic>
        <p:nvPicPr>
          <p:cNvPr id="4" name="그림 3"/>
          <p:cNvPicPr>
            <a:picLocks noChangeAspect="1"/>
          </p:cNvPicPr>
          <p:nvPr/>
        </p:nvPicPr>
        <p:blipFill rotWithShape="1">
          <a:blip r:embed="rId3"/>
          <a:stretch>
            <a:fillRect/>
          </a:stretch>
        </p:blipFill>
        <p:spPr>
          <a:xfrm>
            <a:off x="1429941" y="1417638"/>
            <a:ext cx="9332117" cy="5233016"/>
          </a:xfrm>
          <a:prstGeom prst="rect">
            <a:avLst/>
          </a:prstGeom>
        </p:spPr>
      </p:pic>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5. Implementation</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내용 개체 틀 2"/>
          <p:cNvSpPr>
            <a:spLocks noGrp="1"/>
          </p:cNvSpPr>
          <p:nvPr>
            <p:ph idx="1"/>
          </p:nvPr>
        </p:nvSpPr>
        <p:spPr>
          <a:xfrm>
            <a:off x="609599" y="1600200"/>
            <a:ext cx="10972798" cy="4525963"/>
          </a:xfrm>
        </p:spPr>
        <p:txBody>
          <a:bodyPr/>
          <a:lstStyle/>
          <a:p>
            <a:pPr marL="342900" indent="-342900">
              <a:defRPr/>
            </a:pPr>
            <a:r>
              <a:rPr lang="en-US" altLang="ko-KR" sz="2800" dirty="0"/>
              <a:t>Implemented on </a:t>
            </a:r>
            <a:r>
              <a:rPr lang="en-US" altLang="ko-KR" sz="2800" dirty="0" err="1"/>
              <a:t>Colab</a:t>
            </a:r>
            <a:endParaRPr lang="en-US" altLang="ko-KR" sz="2800" dirty="0"/>
          </a:p>
          <a:p>
            <a:pPr marL="342900" indent="-342900">
              <a:defRPr/>
            </a:pPr>
            <a:r>
              <a:rPr lang="en-US" altLang="ko-KR" sz="2800" dirty="0"/>
              <a:t>YOLO v4-darknet (tiny)</a:t>
            </a:r>
          </a:p>
          <a:p>
            <a:pPr marL="342900" indent="-342900">
              <a:defRPr/>
            </a:pPr>
            <a:r>
              <a:rPr lang="en-US" altLang="ko-KR" sz="2800" dirty="0"/>
              <a:t>Why YOLOv4? =&gt; Good tutorial, better accuracy than v3</a:t>
            </a:r>
          </a:p>
          <a:p>
            <a:pPr>
              <a:defRPr/>
            </a:pPr>
            <a:r>
              <a:rPr lang="en-US" altLang="ko-KR" sz="2800" dirty="0"/>
              <a:t>Original YOLO is very heavy =&gt; Too much time and resource </a:t>
            </a:r>
          </a:p>
          <a:p>
            <a:pPr marL="342900" indent="-342900">
              <a:defRPr/>
            </a:pPr>
            <a:r>
              <a:rPr lang="en-US" altLang="ko-KR" sz="2800" dirty="0"/>
              <a:t>Code from </a:t>
            </a:r>
            <a:r>
              <a:rPr lang="en-US" altLang="ko-KR" sz="2800" dirty="0">
                <a:hlinkClick r:id="rId4"/>
              </a:rPr>
              <a:t>https://github.com/AlexeyAB/darknet</a:t>
            </a:r>
            <a:r>
              <a:rPr lang="en-US" altLang="ko-KR" sz="2800" dirty="0"/>
              <a:t> </a:t>
            </a:r>
          </a:p>
          <a:p>
            <a:pPr marL="342900" indent="-342900">
              <a:defRPr/>
            </a:pPr>
            <a:r>
              <a:rPr lang="en-US" altLang="ko-KR" sz="2800" dirty="0">
                <a:hlinkClick r:id="rId5"/>
              </a:rPr>
              <a:t>https://colab.research.google.com/drive/1P1oZOUD8tj3pmvPFlPreW_XwQqjEUgu5?usp=sharing</a:t>
            </a:r>
            <a:endParaRPr lang="en-US" altLang="ko-KR" sz="2800" dirty="0"/>
          </a:p>
          <a:p>
            <a:pPr marL="342900" indent="-342900">
              <a:defRPr/>
            </a:pPr>
            <a:endParaRPr lang="en-US" altLang="ko-KR"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dirty="0"/>
              <a:t>2 times of training</a:t>
            </a:r>
          </a:p>
          <a:p>
            <a:pPr marL="0" lvl="0" indent="0">
              <a:buNone/>
              <a:defRPr/>
            </a:pPr>
            <a:r>
              <a:rPr lang="ko-KR" altLang="en-US" dirty="0"/>
              <a:t>①</a:t>
            </a:r>
            <a:r>
              <a:rPr lang="en-US" altLang="ko-KR"/>
              <a:t> First with </a:t>
            </a:r>
            <a:r>
              <a:rPr lang="en-US" altLang="ko-KR" dirty="0"/>
              <a:t>500 data, and 1500 iteration</a:t>
            </a:r>
          </a:p>
          <a:p>
            <a:pPr marL="0" lvl="0" indent="0">
              <a:buNone/>
              <a:defRPr/>
            </a:pPr>
            <a:r>
              <a:rPr lang="ko-KR" altLang="en-US" dirty="0"/>
              <a:t>②</a:t>
            </a:r>
            <a:r>
              <a:rPr lang="en-US" altLang="ko-KR" dirty="0"/>
              <a:t> Second with 1000 data, 3000 iteration</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 name="내용 개체 틀 3"/>
          <p:cNvSpPr>
            <a:spLocks noGrp="1"/>
          </p:cNvSpPr>
          <p:nvPr>
            <p:ph idx="1"/>
          </p:nvPr>
        </p:nvSpPr>
        <p:spPr/>
        <p:txBody>
          <a:bodyPr/>
          <a:lstStyle/>
          <a:p>
            <a:pPr marL="0" lvl="0" indent="0">
              <a:buNone/>
              <a:defRPr/>
            </a:pPr>
            <a:r>
              <a:rPr lang="ko-KR" altLang="en-US"/>
              <a:t>①</a:t>
            </a:r>
            <a:r>
              <a:rPr lang="en-US" altLang="ko-KR"/>
              <a:t> 500 data with 1500 iteration</a:t>
            </a:r>
          </a:p>
        </p:txBody>
      </p:sp>
      <p:pic>
        <p:nvPicPr>
          <p:cNvPr id="10" name="그림 9"/>
          <p:cNvPicPr>
            <a:picLocks noChangeAspect="1"/>
          </p:cNvPicPr>
          <p:nvPr/>
        </p:nvPicPr>
        <p:blipFill rotWithShape="1">
          <a:blip r:embed="rId4"/>
          <a:srcRect l="5000" t="52820" r="53040" b="39130"/>
          <a:stretch>
            <a:fillRect/>
          </a:stretch>
        </p:blipFill>
        <p:spPr>
          <a:xfrm>
            <a:off x="173789" y="2556165"/>
            <a:ext cx="11844418" cy="1277619"/>
          </a:xfrm>
          <a:prstGeom prst="rect">
            <a:avLst/>
          </a:prstGeom>
        </p:spPr>
      </p:pic>
      <p:pic>
        <p:nvPicPr>
          <p:cNvPr id="1026" name="Picture 2" descr="머신러닝에서 사용되는 평가지표 - gaussian37"/>
          <p:cNvPicPr>
            <a:picLocks noChangeAspect="1" noChangeArrowheads="1"/>
          </p:cNvPicPr>
          <p:nvPr/>
        </p:nvPicPr>
        <p:blipFill rotWithShape="1">
          <a:blip r:embed="rId5"/>
          <a:srcRect/>
          <a:stretch>
            <a:fillRect/>
          </a:stretch>
        </p:blipFill>
        <p:spPr>
          <a:xfrm>
            <a:off x="697857" y="3983351"/>
            <a:ext cx="4661222" cy="240531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First experiment tested on images</a:t>
            </a:r>
          </a:p>
          <a:p>
            <a:pPr lvl="0">
              <a:defRPr/>
            </a:pPr>
            <a:r>
              <a:rPr lang="en-US" altLang="ko-KR"/>
              <a:t>Because of low accuracy, tested with Threshold 0.1 </a:t>
            </a:r>
            <a:endParaRPr lang="ko-KR" altLang="en-US"/>
          </a:p>
        </p:txBody>
      </p:sp>
      <p:pic>
        <p:nvPicPr>
          <p:cNvPr id="3" name="Picture 2"/>
          <p:cNvPicPr>
            <a:picLocks noChangeAspect="1" noChangeArrowheads="1"/>
          </p:cNvPicPr>
          <p:nvPr/>
        </p:nvPicPr>
        <p:blipFill rotWithShape="1">
          <a:blip r:embed="rId4"/>
          <a:srcRect/>
          <a:stretch>
            <a:fillRect/>
          </a:stretch>
        </p:blipFill>
        <p:spPr>
          <a:xfrm>
            <a:off x="609599" y="2794808"/>
            <a:ext cx="2865178" cy="3788554"/>
          </a:xfrm>
          <a:prstGeom prst="rect">
            <a:avLst/>
          </a:prstGeom>
          <a:noFill/>
        </p:spPr>
      </p:pic>
      <p:pic>
        <p:nvPicPr>
          <p:cNvPr id="4" name="그림 3" descr="텍스트, 하늘, 도로, 실외이(가) 표시된 사진  자동 생성된 설명"/>
          <p:cNvPicPr>
            <a:picLocks noChangeAspect="1"/>
          </p:cNvPicPr>
          <p:nvPr/>
        </p:nvPicPr>
        <p:blipFill rotWithShape="1">
          <a:blip r:embed="rId5"/>
          <a:stretch>
            <a:fillRect/>
          </a:stretch>
        </p:blipFill>
        <p:spPr>
          <a:xfrm>
            <a:off x="3723231" y="2809186"/>
            <a:ext cx="7859166" cy="377417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t>Content</a:t>
            </a:r>
          </a:p>
        </p:txBody>
      </p:sp>
      <p:sp>
        <p:nvSpPr>
          <p:cNvPr id="3" name="내용 개체 틀 2"/>
          <p:cNvSpPr>
            <a:spLocks noGrp="1"/>
          </p:cNvSpPr>
          <p:nvPr>
            <p:ph idx="1"/>
          </p:nvPr>
        </p:nvSpPr>
        <p:spPr/>
        <p:txBody>
          <a:bodyPr>
            <a:normAutofit/>
          </a:bodyPr>
          <a:lstStyle/>
          <a:p>
            <a:pPr marL="592000" indent="-592000">
              <a:buAutoNum type="arabicPeriod"/>
              <a:defRPr/>
            </a:pPr>
            <a:r>
              <a:rPr lang="en-US" altLang="ko-KR" dirty="0"/>
              <a:t>Project introduction </a:t>
            </a:r>
          </a:p>
          <a:p>
            <a:pPr marL="592000" indent="-592000">
              <a:buAutoNum type="arabicPeriod"/>
              <a:defRPr/>
            </a:pPr>
            <a:r>
              <a:rPr lang="en-US" altLang="ko-KR" dirty="0"/>
              <a:t>What is YOLO? </a:t>
            </a:r>
          </a:p>
          <a:p>
            <a:pPr marL="592000" indent="-592000">
              <a:buAutoNum type="arabicPeriod"/>
              <a:defRPr/>
            </a:pPr>
            <a:r>
              <a:rPr lang="en-US" altLang="ko-KR" dirty="0"/>
              <a:t>Reference Paper</a:t>
            </a:r>
          </a:p>
          <a:p>
            <a:pPr marL="592000" indent="-592000">
              <a:buAutoNum type="arabicPeriod"/>
              <a:defRPr/>
            </a:pPr>
            <a:r>
              <a:rPr lang="en-US" altLang="ko-KR" dirty="0"/>
              <a:t>Data labeling </a:t>
            </a:r>
          </a:p>
          <a:p>
            <a:pPr marL="592000" indent="-592000">
              <a:buAutoNum type="arabicPeriod"/>
              <a:defRPr/>
            </a:pPr>
            <a:r>
              <a:rPr lang="en-US" altLang="ko-KR" dirty="0"/>
              <a:t>Implementation </a:t>
            </a:r>
          </a:p>
          <a:p>
            <a:pPr marL="592000" indent="-592000">
              <a:buAutoNum type="arabicPeriod"/>
              <a:defRPr/>
            </a:pPr>
            <a:r>
              <a:rPr lang="en-US" altLang="ko-KR" dirty="0"/>
              <a:t>Result </a:t>
            </a:r>
          </a:p>
          <a:p>
            <a:pPr marL="592000" indent="-592000">
              <a:buAutoNum type="arabicPeriod"/>
              <a:defRPr/>
            </a:pPr>
            <a:endParaRPr lang="en-US" altLang="ko-KR" dirty="0"/>
          </a:p>
          <a:p>
            <a:pPr marL="592000" indent="-592000">
              <a:buAutoNum type="arabicPeriod"/>
              <a:defRPr/>
            </a:pPr>
            <a:endParaRPr lang="en-US" altLang="ko-KR" dirty="0"/>
          </a:p>
          <a:p>
            <a:pPr marL="592000" indent="-592000">
              <a:buAutoNum type="arabicPeriod"/>
              <a:defRPr/>
            </a:pPr>
            <a:endParaRPr lang="en-US" altLang="ko-KR" dirty="0"/>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 name="오디오 9">
            <a:hlinkClick r:id="" action="ppaction://media"/>
            <a:extLst>
              <a:ext uri="{FF2B5EF4-FFF2-40B4-BE49-F238E27FC236}">
                <a16:creationId xmlns:a16="http://schemas.microsoft.com/office/drawing/2014/main" id="{AF82027D-3170-589D-C7F2-477E1A7244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155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Very bad accuracy =&gt; Try with more data and training!</a:t>
            </a:r>
            <a:endParaRPr lang="ko-KR" altLang="en-US"/>
          </a:p>
        </p:txBody>
      </p:sp>
      <p:pic>
        <p:nvPicPr>
          <p:cNvPr id="10" name="Picture 2"/>
          <p:cNvPicPr>
            <a:picLocks noChangeAspect="1" noChangeArrowheads="1"/>
          </p:cNvPicPr>
          <p:nvPr/>
        </p:nvPicPr>
        <p:blipFill rotWithShape="1">
          <a:blip r:embed="rId4"/>
          <a:srcRect/>
          <a:stretch>
            <a:fillRect/>
          </a:stretch>
        </p:blipFill>
        <p:spPr>
          <a:xfrm>
            <a:off x="609599" y="2158500"/>
            <a:ext cx="9444106" cy="442486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marL="0" lvl="0" indent="0">
              <a:buNone/>
              <a:defRPr/>
            </a:pPr>
            <a:r>
              <a:rPr lang="ko-KR" altLang="en-US" dirty="0"/>
              <a:t>②</a:t>
            </a:r>
            <a:r>
              <a:rPr lang="en-US" altLang="ko-KR" dirty="0"/>
              <a:t> 1000 data with 3000 iteration  </a:t>
            </a:r>
          </a:p>
          <a:p>
            <a:pPr marL="0" lvl="0" indent="0">
              <a:buNone/>
              <a:defRPr/>
            </a:pPr>
            <a:r>
              <a:rPr lang="en-US" altLang="ko-KR" dirty="0"/>
              <a:t>- Danger sign : High accuracy, but less data than prohibitory and mandatory</a:t>
            </a:r>
          </a:p>
        </p:txBody>
      </p:sp>
      <p:pic>
        <p:nvPicPr>
          <p:cNvPr id="4" name="그림 3"/>
          <p:cNvPicPr>
            <a:picLocks noChangeAspect="1"/>
          </p:cNvPicPr>
          <p:nvPr/>
        </p:nvPicPr>
        <p:blipFill rotWithShape="1">
          <a:blip r:embed="rId4"/>
          <a:srcRect l="4080" t="55530" r="54150" b="36540"/>
          <a:stretch>
            <a:fillRect/>
          </a:stretch>
        </p:blipFill>
        <p:spPr>
          <a:xfrm>
            <a:off x="19281" y="3617089"/>
            <a:ext cx="12153434" cy="1298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Second experiment tested on images</a:t>
            </a:r>
          </a:p>
          <a:p>
            <a:pPr lvl="0">
              <a:defRPr/>
            </a:pPr>
            <a:r>
              <a:rPr lang="en-US" altLang="ko-KR"/>
              <a:t>Tested with Threshold 0.1 to check accuracy of each class</a:t>
            </a:r>
            <a:endParaRPr lang="ko-KR" altLang="en-US"/>
          </a:p>
        </p:txBody>
      </p:sp>
      <p:pic>
        <p:nvPicPr>
          <p:cNvPr id="2050" name="Picture 2"/>
          <p:cNvPicPr>
            <a:picLocks noChangeAspect="1" noChangeArrowheads="1"/>
          </p:cNvPicPr>
          <p:nvPr/>
        </p:nvPicPr>
        <p:blipFill rotWithShape="1">
          <a:blip r:embed="rId4"/>
          <a:srcRect/>
          <a:stretch>
            <a:fillRect/>
          </a:stretch>
        </p:blipFill>
        <p:spPr>
          <a:xfrm>
            <a:off x="1027218" y="2801032"/>
            <a:ext cx="2898088" cy="3832070"/>
          </a:xfrm>
          <a:prstGeom prst="rect">
            <a:avLst/>
          </a:prstGeom>
          <a:noFill/>
        </p:spPr>
      </p:pic>
      <p:pic>
        <p:nvPicPr>
          <p:cNvPr id="2052" name="Picture 4"/>
          <p:cNvPicPr>
            <a:picLocks noChangeAspect="1" noChangeArrowheads="1"/>
          </p:cNvPicPr>
          <p:nvPr/>
        </p:nvPicPr>
        <p:blipFill rotWithShape="1">
          <a:blip r:embed="rId5"/>
          <a:srcRect/>
          <a:stretch>
            <a:fillRect/>
          </a:stretch>
        </p:blipFill>
        <p:spPr>
          <a:xfrm>
            <a:off x="4319345" y="2801032"/>
            <a:ext cx="5136559" cy="387935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Good accuracy on some test images</a:t>
            </a:r>
          </a:p>
          <a:p>
            <a:pPr lvl="0">
              <a:defRPr/>
            </a:pPr>
            <a:r>
              <a:rPr lang="en-US" altLang="ko-KR"/>
              <a:t>This image is perfect with threshold 0.5</a:t>
            </a:r>
            <a:endParaRPr lang="ko-KR" altLang="en-US"/>
          </a:p>
        </p:txBody>
      </p:sp>
      <p:pic>
        <p:nvPicPr>
          <p:cNvPr id="3078" name="Picture 6"/>
          <p:cNvPicPr>
            <a:picLocks noChangeAspect="1" noChangeArrowheads="1"/>
          </p:cNvPicPr>
          <p:nvPr/>
        </p:nvPicPr>
        <p:blipFill rotWithShape="1">
          <a:blip r:embed="rId4"/>
          <a:srcRect b="12150"/>
          <a:stretch>
            <a:fillRect/>
          </a:stretch>
        </p:blipFill>
        <p:spPr>
          <a:xfrm>
            <a:off x="820844" y="2776117"/>
            <a:ext cx="9209327" cy="379044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dirty="0"/>
              <a:t>Analysis &amp; Improvement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sz="2400" dirty="0"/>
              <a:t>Cannot perfectly trust accuracy, need even data between classes.</a:t>
            </a:r>
          </a:p>
          <a:p>
            <a:pPr lvl="0">
              <a:defRPr/>
            </a:pPr>
            <a:endParaRPr lang="en-US" altLang="ko-KR" sz="2400" dirty="0"/>
          </a:p>
          <a:p>
            <a:pPr lvl="0">
              <a:defRPr/>
            </a:pPr>
            <a:r>
              <a:rPr lang="ko-KR" altLang="en-US" sz="2000" dirty="0"/>
              <a:t>데이터가 클래스마다 골고루 있는 것이 필요</a:t>
            </a:r>
          </a:p>
          <a:p>
            <a:pPr lvl="0">
              <a:defRPr/>
            </a:pPr>
            <a:r>
              <a:rPr lang="ko-KR" altLang="en-US" sz="2000" dirty="0"/>
              <a:t>각 표지판마다 나눈 것이 아니라 표지판을 </a:t>
            </a:r>
            <a:r>
              <a:rPr lang="en-US" altLang="ko-KR" sz="2000" dirty="0"/>
              <a:t>grouping</a:t>
            </a:r>
            <a:r>
              <a:rPr lang="ko-KR" altLang="en-US" sz="2000" dirty="0"/>
              <a:t>했기 때문에 모양이 조금 바뀌면 인지하기 힘들 수 있음</a:t>
            </a:r>
          </a:p>
          <a:p>
            <a:pPr lvl="0">
              <a:defRPr/>
            </a:pPr>
            <a:r>
              <a:rPr lang="ko-KR" altLang="en-US" sz="2000" dirty="0"/>
              <a:t>데이터가 늘어나고 학습 </a:t>
            </a:r>
            <a:r>
              <a:rPr lang="ko-KR" altLang="en-US" sz="2000" dirty="0" err="1"/>
              <a:t>이터레이션이</a:t>
            </a:r>
            <a:r>
              <a:rPr lang="ko-KR" altLang="en-US" sz="2000" dirty="0"/>
              <a:t> 늘어나면 확실히 성능이 좋아짐</a:t>
            </a:r>
            <a:r>
              <a:rPr lang="en-US" altLang="ko-KR" sz="2000" dirty="0"/>
              <a:t>. </a:t>
            </a:r>
            <a:r>
              <a:rPr lang="ko-KR" altLang="en-US" sz="2000" dirty="0"/>
              <a:t>시간이 있었으면 데이터를 더 추가했을 것</a:t>
            </a:r>
            <a:r>
              <a:rPr lang="en-US" altLang="ko-KR" sz="2000" dirty="0"/>
              <a:t>.</a:t>
            </a:r>
          </a:p>
          <a:p>
            <a:pPr marL="0" lvl="0" indent="0">
              <a:buNone/>
              <a:defRPr/>
            </a:pPr>
            <a:r>
              <a:rPr lang="en-US" altLang="ko-KR" dirty="0"/>
              <a:t> </a:t>
            </a:r>
            <a:endParaRPr lang="ko-KR" altLang="en-US" dirty="0"/>
          </a:p>
        </p:txBody>
      </p:sp>
    </p:spTree>
    <p:extLst>
      <p:ext uri="{BB962C8B-B14F-4D97-AF65-F5344CB8AC3E}">
        <p14:creationId xmlns:p14="http://schemas.microsoft.com/office/powerpoint/2010/main" val="117495444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Sources</a:t>
            </a:r>
          </a:p>
        </p:txBody>
      </p:sp>
      <p:sp>
        <p:nvSpPr>
          <p:cNvPr id="3" name="내용 개체 틀 2"/>
          <p:cNvSpPr>
            <a:spLocks noGrp="1"/>
          </p:cNvSpPr>
          <p:nvPr>
            <p:ph idx="1"/>
          </p:nvPr>
        </p:nvSpPr>
        <p:spPr/>
        <p:txBody>
          <a:bodyPr>
            <a:normAutofit/>
          </a:bodyPr>
          <a:lstStyle/>
          <a:p>
            <a:pPr>
              <a:defRPr/>
            </a:pPr>
            <a:r>
              <a:rPr lang="en-US" altLang="ko-KR" sz="2000" dirty="0"/>
              <a:t>https://ieeexplore.ieee.org/document/8649887</a:t>
            </a:r>
          </a:p>
          <a:p>
            <a:pPr marL="0" indent="0">
              <a:buNone/>
              <a:defRPr/>
            </a:pPr>
            <a:endParaRPr lang="en-US" altLang="ko-KR" sz="2000" dirty="0"/>
          </a:p>
          <a:p>
            <a:pPr marL="342900" indent="-342900">
              <a:defRPr/>
            </a:pPr>
            <a:r>
              <a:rPr lang="en-US" altLang="ko-KR" sz="2000" dirty="0"/>
              <a:t>[1]      </a:t>
            </a:r>
            <a:r>
              <a:rPr lang="en-GB" sz="2000" dirty="0"/>
              <a:t>J. Redmon, S. </a:t>
            </a:r>
            <a:r>
              <a:rPr lang="en-GB" sz="2000" dirty="0" err="1"/>
              <a:t>Divvala</a:t>
            </a:r>
            <a:r>
              <a:rPr lang="en-GB" sz="2000" dirty="0"/>
              <a:t>, R. </a:t>
            </a:r>
            <a:r>
              <a:rPr lang="en-GB" sz="2000" dirty="0" err="1"/>
              <a:t>Girshick</a:t>
            </a:r>
            <a:r>
              <a:rPr lang="en-GB" sz="2000" dirty="0"/>
              <a:t>, and A. Farhadi, “You only look once: Unified, real-time object </a:t>
            </a:r>
          </a:p>
          <a:p>
            <a:pPr marL="0" indent="0">
              <a:buNone/>
              <a:defRPr/>
            </a:pPr>
            <a:r>
              <a:rPr lang="en-GB" sz="2000" dirty="0"/>
              <a:t>           </a:t>
            </a:r>
            <a:r>
              <a:rPr lang="en-GB" sz="2000" dirty="0" err="1"/>
              <a:t>detecotion</a:t>
            </a:r>
            <a:r>
              <a:rPr lang="en-GB" sz="2000" dirty="0"/>
              <a:t>”, </a:t>
            </a:r>
            <a:r>
              <a:rPr lang="en-GB" sz="2000" dirty="0" err="1"/>
              <a:t>arXiv</a:t>
            </a:r>
            <a:r>
              <a:rPr lang="en-GB" sz="2000" dirty="0"/>
              <a:t> preprint arXiv:1506.02640, 2015.</a:t>
            </a:r>
          </a:p>
          <a:p>
            <a:pPr>
              <a:defRPr/>
            </a:pPr>
            <a:r>
              <a:rPr lang="en-US" sz="2000" dirty="0"/>
              <a:t>[2]  Alexey </a:t>
            </a:r>
            <a:r>
              <a:rPr lang="en-US" sz="2000" dirty="0" err="1"/>
              <a:t>Bochkovskiy</a:t>
            </a:r>
            <a:r>
              <a:rPr lang="en-US" sz="2000" dirty="0"/>
              <a:t>, Chien-Yao Wang, Hong-Yuan Mark Liao, “YOLOv4 : Optimal Speed and Accuracy of Object Detection”, arXiv:2004.10934, April 2020 </a:t>
            </a:r>
            <a:endParaRPr lang="en-GB" sz="20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592000" indent="-592000">
              <a:buAutoNum type="arabicPeriod"/>
              <a:defRPr/>
            </a:pPr>
            <a:r>
              <a:rPr lang="en-US" altLang="ko-KR"/>
              <a:t>Project introduction</a:t>
            </a:r>
            <a:endParaRPr lang="ko-KR" altLang="en-US"/>
          </a:p>
        </p:txBody>
      </p:sp>
      <p:sp>
        <p:nvSpPr>
          <p:cNvPr id="3" name="내용 개체 틀 2"/>
          <p:cNvSpPr>
            <a:spLocks noGrp="1"/>
          </p:cNvSpPr>
          <p:nvPr>
            <p:ph idx="1"/>
          </p:nvPr>
        </p:nvSpPr>
        <p:spPr>
          <a:xfrm>
            <a:off x="609599" y="1600199"/>
            <a:ext cx="10972798" cy="5124328"/>
          </a:xfrm>
        </p:spPr>
        <p:txBody>
          <a:bodyPr>
            <a:normAutofit/>
          </a:bodyPr>
          <a:lstStyle/>
          <a:p>
            <a:pPr>
              <a:defRPr/>
            </a:pPr>
            <a:r>
              <a:rPr lang="en-US" altLang="ko-KR" sz="3400"/>
              <a:t>Traffic Sign Classifier</a:t>
            </a:r>
          </a:p>
          <a:p>
            <a:pPr marL="0" indent="0">
              <a:buNone/>
              <a:defRPr/>
            </a:pPr>
            <a:r>
              <a:rPr lang="en-US" altLang="ko-KR" sz="3100"/>
              <a:t> : Traffic Sign detection and classification from real time data input</a:t>
            </a:r>
          </a:p>
          <a:p>
            <a:pPr marL="0" indent="0">
              <a:buNone/>
              <a:defRPr/>
            </a:pPr>
            <a:endParaRPr lang="en-US" altLang="ko-KR" sz="3100"/>
          </a:p>
          <a:p>
            <a:pPr marL="0" indent="0">
              <a:buNone/>
              <a:defRPr/>
            </a:pPr>
            <a:r>
              <a:rPr lang="en-US" altLang="ko-KR" sz="3400"/>
              <a:t> 1. Traffic Sign Data acquisition</a:t>
            </a:r>
          </a:p>
          <a:p>
            <a:pPr marL="0" indent="0">
              <a:buNone/>
              <a:defRPr/>
            </a:pPr>
            <a:r>
              <a:rPr lang="en-US" altLang="ko-KR" sz="3400"/>
              <a:t> 2. Select Deep Learning Model</a:t>
            </a:r>
          </a:p>
          <a:p>
            <a:pPr marL="0" indent="0">
              <a:buNone/>
              <a:defRPr/>
            </a:pPr>
            <a:r>
              <a:rPr lang="en-US" altLang="ko-KR" sz="3400"/>
              <a:t> 3. Labeling Data </a:t>
            </a:r>
          </a:p>
          <a:p>
            <a:pPr marL="0" indent="0">
              <a:buNone/>
              <a:defRPr/>
            </a:pPr>
            <a:r>
              <a:rPr lang="en-US" altLang="ko-KR" sz="3400"/>
              <a:t> 4. Train Model</a:t>
            </a:r>
          </a:p>
          <a:p>
            <a:pPr marL="0" indent="0">
              <a:buNone/>
              <a:defRPr/>
            </a:pPr>
            <a:r>
              <a:rPr lang="en-US" altLang="ko-KR" sz="3400"/>
              <a:t> 5. Evaluate Model</a:t>
            </a:r>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8" name="오디오 7">
            <a:hlinkClick r:id="" action="ppaction://media"/>
            <a:extLst>
              <a:ext uri="{FF2B5EF4-FFF2-40B4-BE49-F238E27FC236}">
                <a16:creationId xmlns:a16="http://schemas.microsoft.com/office/drawing/2014/main" id="{F1113BC2-5757-72CF-BB3D-9167A1551A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307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2. What is YOLO?</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7" name="그림 16"/>
          <p:cNvPicPr>
            <a:picLocks noChangeAspect="1"/>
          </p:cNvPicPr>
          <p:nvPr/>
        </p:nvPicPr>
        <p:blipFill rotWithShape="1">
          <a:blip r:embed="rId6"/>
          <a:stretch>
            <a:fillRect/>
          </a:stretch>
        </p:blipFill>
        <p:spPr>
          <a:xfrm>
            <a:off x="6435524" y="2140788"/>
            <a:ext cx="5246198" cy="4143375"/>
          </a:xfrm>
          <a:prstGeom prst="rect">
            <a:avLst/>
          </a:prstGeom>
        </p:spPr>
      </p:pic>
      <p:pic>
        <p:nvPicPr>
          <p:cNvPr id="18" name="그림 17"/>
          <p:cNvPicPr>
            <a:picLocks noChangeAspect="1"/>
          </p:cNvPicPr>
          <p:nvPr/>
        </p:nvPicPr>
        <p:blipFill rotWithShape="1">
          <a:blip r:embed="rId7"/>
          <a:stretch>
            <a:fillRect/>
          </a:stretch>
        </p:blipFill>
        <p:spPr>
          <a:xfrm>
            <a:off x="326033" y="2446647"/>
            <a:ext cx="5960468" cy="3531658"/>
          </a:xfrm>
          <a:prstGeom prst="rect">
            <a:avLst/>
          </a:prstGeom>
        </p:spPr>
      </p:pic>
      <p:pic>
        <p:nvPicPr>
          <p:cNvPr id="3" name="오디오 2">
            <a:hlinkClick r:id="" action="ppaction://media"/>
            <a:extLst>
              <a:ext uri="{FF2B5EF4-FFF2-40B4-BE49-F238E27FC236}">
                <a16:creationId xmlns:a16="http://schemas.microsoft.com/office/drawing/2014/main" id="{9A2EF21E-FFC9-4FA9-5AB5-6A1B28BA66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475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3500"/>
          <a:stretch>
            <a:fillRect/>
          </a:stretch>
        </p:blipFill>
        <p:spPr>
          <a:xfrm>
            <a:off x="5277563" y="1600200"/>
            <a:ext cx="6914437" cy="4633806"/>
          </a:xfrm>
          <a:prstGeom prst="rect">
            <a:avLst/>
          </a:prstGeom>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10053403" y="5754678"/>
            <a:ext cx="1801455" cy="307777"/>
          </a:xfrm>
          <a:prstGeom prst="rect">
            <a:avLst/>
          </a:prstGeom>
          <a:noFill/>
        </p:spPr>
        <p:txBody>
          <a:bodyPr wrap="none">
            <a:spAutoFit/>
          </a:bodyPr>
          <a:lstStyle/>
          <a:p>
            <a:pPr lvl="0">
              <a:defRPr/>
            </a:pPr>
            <a:r>
              <a:rPr lang="en-DE" sz="1400"/>
              <a:t>YOLO Architecture [1] </a:t>
            </a:r>
          </a:p>
        </p:txBody>
      </p:sp>
      <p:grpSp>
        <p:nvGrpSpPr>
          <p:cNvPr id="8" name="Group 7"/>
          <p:cNvGrpSpPr/>
          <p:nvPr/>
        </p:nvGrpSpPr>
        <p:grpSpPr>
          <a:xfrm>
            <a:off x="820844" y="427039"/>
            <a:ext cx="10539883" cy="1143000"/>
            <a:chOff x="820844" y="427039"/>
            <a:chExt cx="10539883" cy="1143000"/>
          </a:xfrm>
        </p:grpSpPr>
        <p:pic>
          <p:nvPicPr>
            <p:cNvPr id="9" name="Picture 8"/>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내용 개체 틀 2"/>
          <p:cNvSpPr>
            <a:spLocks noGrp="1"/>
          </p:cNvSpPr>
          <p:nvPr>
            <p:ph idx="1"/>
          </p:nvPr>
        </p:nvSpPr>
        <p:spPr>
          <a:xfrm>
            <a:off x="609599" y="1981200"/>
            <a:ext cx="4826714" cy="4525963"/>
          </a:xfrm>
        </p:spPr>
        <p:txBody>
          <a:bodyPr/>
          <a:lstStyle/>
          <a:p>
            <a:pPr>
              <a:defRPr/>
            </a:pPr>
            <a:r>
              <a:rPr lang="en-US" altLang="ko-KR" sz="2300"/>
              <a:t>You Only Look Once</a:t>
            </a:r>
          </a:p>
          <a:p>
            <a:pPr>
              <a:defRPr/>
            </a:pPr>
            <a:r>
              <a:rPr lang="en-US" altLang="ko-KR" sz="2300"/>
              <a:t>One single CNN per picture (frame)</a:t>
            </a:r>
          </a:p>
          <a:p>
            <a:pPr>
              <a:defRPr/>
            </a:pPr>
            <a:r>
              <a:rPr lang="en-US" altLang="ko-KR" sz="2300"/>
              <a:t>Predict bounding boxes and class labels simultanieosly</a:t>
            </a:r>
          </a:p>
          <a:p>
            <a:pPr>
              <a:defRPr/>
            </a:pPr>
            <a:r>
              <a:rPr lang="en-US" altLang="ko-KR" sz="2300"/>
              <a:t>S x S grids</a:t>
            </a:r>
          </a:p>
          <a:p>
            <a:pPr>
              <a:defRPr/>
            </a:pPr>
            <a:r>
              <a:rPr lang="en-US" altLang="ko-KR" sz="2300"/>
              <a:t>Each grid cell predicts B bounding boxes and a confident score</a:t>
            </a:r>
          </a:p>
        </p:txBody>
      </p:sp>
      <p:pic>
        <p:nvPicPr>
          <p:cNvPr id="14" name="오디오 13">
            <a:hlinkClick r:id="" action="ppaction://media"/>
            <a:extLst>
              <a:ext uri="{FF2B5EF4-FFF2-40B4-BE49-F238E27FC236}">
                <a16:creationId xmlns:a16="http://schemas.microsoft.com/office/drawing/2014/main" id="{BFF3F738-89E2-E79A-C26E-AE920CDFB4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0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a:t>
            </a:r>
          </a:p>
        </p:txBody>
      </p:sp>
      <p:pic>
        <p:nvPicPr>
          <p:cNvPr id="9" name="오디오 8">
            <a:hlinkClick r:id="" action="ppaction://media"/>
            <a:extLst>
              <a:ext uri="{FF2B5EF4-FFF2-40B4-BE49-F238E27FC236}">
                <a16:creationId xmlns:a16="http://schemas.microsoft.com/office/drawing/2014/main" id="{44A89E4E-145C-AF25-61CF-AD057C6166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399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4" name="Oval 3"/>
          <p:cNvSpPr/>
          <p:nvPr/>
        </p:nvSpPr>
        <p:spPr>
          <a:xfrm>
            <a:off x="8415959" y="3029488"/>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8" name="Picture 7"/>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9" name="Straight Connector 8"/>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11" name="오디오 10">
            <a:hlinkClick r:id="" action="ppaction://media"/>
            <a:extLst>
              <a:ext uri="{FF2B5EF4-FFF2-40B4-BE49-F238E27FC236}">
                <a16:creationId xmlns:a16="http://schemas.microsoft.com/office/drawing/2014/main" id="{A906201B-518E-6A19-20C5-B659650EC8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mc:AlternateContent xmlns:mc="http://schemas.openxmlformats.org/markup-compatibility/2006" xmlns:a14="http://schemas.microsoft.com/office/drawing/2010/main">
        <mc:Choice Requires="a14">
          <p:sp>
            <p:nvSpPr>
              <p:cNvPr id="4" name="TextBox 3"/>
              <p:cNvSpPr txBox="1"/>
              <p:nvPr/>
            </p:nvSpPr>
            <p:spPr>
              <a:xfrm>
                <a:off x="2142428" y="5647556"/>
                <a:ext cx="7387167" cy="369332"/>
              </a:xfrm>
              <a:prstGeom prst="rect">
                <a:avLst/>
              </a:prstGeom>
              <a:noFill/>
            </p:spPr>
            <p:txBody>
              <a:bodyPr/>
              <a:lstStyle/>
              <a:p>
                <a:pPr/>
                <a14:m>
                  <m:oMathPara xmlns:m="http://schemas.openxmlformats.org/officeDocument/2006/math">
                    <m:oMathParaPr>
                      <m:jc m:val="centerGroup"/>
                    </m:oMathParaPr>
                    <m:oMath xmlns:m="http://schemas.openxmlformats.org/officeDocument/2006/math">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𝑝𝑟𝑒𝑑</m:t>
                          </m:r>
                        </m:e>
                        <m:sub>
                          <m:r>
                            <a:rPr lang="de-DE" sz="2400" b="0" i="1" smtClean="0">
                              <a:latin typeface="Cambria Math" panose="02040503050406030204" pitchFamily="18" charset="0"/>
                            </a:rPr>
                            <m:t>𝑐𝑒𝑙𝑙</m:t>
                          </m:r>
                        </m:sub>
                      </m:sSub>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solidFill>
                                    <a:schemeClr val="accent4">
                                      <a:lumMod val="75000"/>
                                    </a:schemeClr>
                                  </a:solidFill>
                                  <a:latin typeface="Cambria Math" panose="02040503050406030204" pitchFamily="18" charset="0"/>
                                </a:rPr>
                              </m:ctrlPr>
                            </m:sSubPr>
                            <m:e>
                              <m:r>
                                <a:rPr lang="de-DE" sz="2400" b="0" i="1" smtClean="0">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1</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20</m:t>
                              </m:r>
                            </m:sub>
                          </m:sSub>
                          <m:r>
                            <a:rPr lang="de-DE" sz="2400" b="0" i="1" smtClean="0">
                              <a:latin typeface="Cambria Math" panose="02040503050406030204" pitchFamily="18" charset="0"/>
                            </a:rPr>
                            <m:t>,</m:t>
                          </m:r>
                          <m:sSub>
                            <m:sSubPr>
                              <m:ctrlPr>
                                <a:rPr lang="de-DE" sz="2400" i="1" smtClean="0">
                                  <a:solidFill>
                                    <a:srgbClr val="C00000"/>
                                  </a:solidFill>
                                  <a:latin typeface="Cambria Math" panose="02040503050406030204" pitchFamily="18" charset="0"/>
                                </a:rPr>
                              </m:ctrlPr>
                            </m:sSubPr>
                            <m:e>
                              <m:r>
                                <a:rPr lang="de-DE" sz="2400" b="0" i="1" smtClean="0">
                                  <a:solidFill>
                                    <a:srgbClr val="C00000"/>
                                  </a:solidFill>
                                  <a:latin typeface="Cambria Math" panose="02040503050406030204" pitchFamily="18" charset="0"/>
                                </a:rPr>
                                <m:t>𝑝</m:t>
                              </m:r>
                            </m:e>
                            <m:sub>
                              <m:r>
                                <a:rPr lang="de-DE" sz="2400" b="0" i="1" smtClean="0">
                                  <a:solidFill>
                                    <a:srgbClr val="C00000"/>
                                  </a:solidFill>
                                  <a:latin typeface="Cambria Math" panose="02040503050406030204" pitchFamily="18" charset="0"/>
                                </a:rPr>
                                <m:t>𝑐</m:t>
                              </m:r>
                              <m:r>
                                <a:rPr lang="de-DE" sz="2400" b="0" i="1" smtClean="0">
                                  <a:solidFill>
                                    <a:srgbClr val="C00000"/>
                                  </a:solidFill>
                                  <a:latin typeface="Cambria Math" panose="02040503050406030204" pitchFamily="18" charset="0"/>
                                </a:rPr>
                                <m:t>1</m:t>
                              </m:r>
                            </m:sub>
                          </m:sSub>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𝑥</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𝑦</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𝑤</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h</m:t>
                          </m:r>
                          <m:r>
                            <a:rPr lang="de-DE" sz="2400" b="0" i="1" smtClean="0">
                              <a:latin typeface="Cambria Math" panose="02040503050406030204" pitchFamily="18" charset="0"/>
                            </a:rPr>
                            <m:t>,</m:t>
                          </m:r>
                          <m:sSub>
                            <m:sSubPr>
                              <m:ctrlPr>
                                <a:rPr lang="de-DE" sz="2400" i="1" smtClean="0">
                                  <a:solidFill>
                                    <a:schemeClr val="accent1">
                                      <a:lumMod val="75000"/>
                                    </a:schemeClr>
                                  </a:solidFill>
                                  <a:latin typeface="Cambria Math" panose="02040503050406030204" pitchFamily="18" charset="0"/>
                                </a:rPr>
                              </m:ctrlPr>
                            </m:sSubPr>
                            <m:e>
                              <m:r>
                                <a:rPr lang="de-DE" sz="2400" i="1" smtClean="0">
                                  <a:solidFill>
                                    <a:schemeClr val="accent1">
                                      <a:lumMod val="75000"/>
                                    </a:schemeClr>
                                  </a:solidFill>
                                  <a:latin typeface="Cambria Math" panose="02040503050406030204" pitchFamily="18" charset="0"/>
                                </a:rPr>
                                <m:t>𝑝</m:t>
                              </m:r>
                            </m:e>
                            <m:sub>
                              <m:r>
                                <a:rPr lang="de-DE" sz="2400" i="1">
                                  <a:solidFill>
                                    <a:schemeClr val="accent1">
                                      <a:lumMod val="75000"/>
                                    </a:schemeClr>
                                  </a:solidFill>
                                  <a:latin typeface="Cambria Math" panose="02040503050406030204" pitchFamily="18" charset="0"/>
                                </a:rPr>
                                <m:t>𝑐</m:t>
                              </m:r>
                              <m:r>
                                <a:rPr lang="de-DE" sz="2400" b="0" i="1" smtClean="0">
                                  <a:solidFill>
                                    <a:schemeClr val="accent1">
                                      <a:lumMod val="75000"/>
                                    </a:schemeClr>
                                  </a:solidFill>
                                  <a:latin typeface="Cambria Math" panose="02040503050406030204" pitchFamily="18" charset="0"/>
                                </a:rPr>
                                <m:t>2</m:t>
                              </m:r>
                            </m:sub>
                          </m:sSub>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𝑥</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𝑦</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𝑤</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h</m:t>
                          </m:r>
                        </m:e>
                      </m:d>
                    </m:oMath>
                  </m:oMathPara>
                </a14:m>
                <a:endParaRPr dirty="0"/>
              </a:p>
            </p:txBody>
          </p:sp>
        </mc:Choice>
        <mc:Fallback xmlns="">
          <p:sp>
            <p:nvSpPr>
              <p:cNvPr id="4" name="TextBox 3"/>
              <p:cNvSpPr txBox="1">
                <a:spLocks noRot="1" noChangeAspect="1" noMove="1" noResize="1" noEditPoints="1" noAdjustHandles="1" noChangeArrowheads="1" noChangeShapeType="1" noTextEdit="1"/>
              </p:cNvSpPr>
              <p:nvPr/>
            </p:nvSpPr>
            <p:spPr>
              <a:xfrm>
                <a:off x="2142428" y="5647556"/>
                <a:ext cx="7387167" cy="369332"/>
              </a:xfrm>
              <a:prstGeom prst="rect">
                <a:avLst/>
              </a:prstGeom>
              <a:blipFill>
                <a:blip r:embed="rId6"/>
                <a:stretch>
                  <a:fillRect b="-46667"/>
                </a:stretch>
              </a:blipFill>
            </p:spPr>
            <p:txBody>
              <a:bodyPr/>
              <a:lstStyle/>
              <a:p>
                <a:r>
                  <a:rPr lang="ko-KR" altLang="en-US">
                    <a:noFill/>
                  </a:rPr>
                  <a:t> </a:t>
                </a:r>
              </a:p>
            </p:txBody>
          </p:sp>
        </mc:Fallback>
      </mc:AlternateContent>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8" name="TextBox 7"/>
          <p:cNvSpPr txBox="1"/>
          <p:nvPr/>
        </p:nvSpPr>
        <p:spPr>
          <a:xfrm>
            <a:off x="3853097" y="6279278"/>
            <a:ext cx="1982915" cy="369332"/>
          </a:xfrm>
          <a:prstGeom prst="rect">
            <a:avLst/>
          </a:prstGeom>
          <a:noFill/>
        </p:spPr>
        <p:txBody>
          <a:bodyPr wrap="none">
            <a:spAutoFit/>
          </a:bodyPr>
          <a:lstStyle/>
          <a:p>
            <a:pPr lvl="0">
              <a:defRPr/>
            </a:pPr>
            <a:r>
              <a:rPr lang="en-DE"/>
              <a:t>20 different classes</a:t>
            </a:r>
          </a:p>
        </p:txBody>
      </p:sp>
      <p:sp>
        <p:nvSpPr>
          <p:cNvPr id="9" name="TextBox 8"/>
          <p:cNvSpPr txBox="1"/>
          <p:nvPr/>
        </p:nvSpPr>
        <p:spPr>
          <a:xfrm>
            <a:off x="6243798" y="6279278"/>
            <a:ext cx="643446" cy="369332"/>
          </a:xfrm>
          <a:prstGeom prst="rect">
            <a:avLst/>
          </a:prstGeom>
          <a:noFill/>
        </p:spPr>
        <p:txBody>
          <a:bodyPr wrap="none">
            <a:spAutoFit/>
          </a:bodyPr>
          <a:lstStyle/>
          <a:p>
            <a:pPr lvl="0">
              <a:defRPr/>
            </a:pPr>
            <a:r>
              <a:rPr lang="en-DE"/>
              <a:t>Box1</a:t>
            </a:r>
          </a:p>
        </p:txBody>
      </p:sp>
      <p:sp>
        <p:nvSpPr>
          <p:cNvPr id="10" name="TextBox 9"/>
          <p:cNvSpPr txBox="1"/>
          <p:nvPr/>
        </p:nvSpPr>
        <p:spPr>
          <a:xfrm>
            <a:off x="8002179" y="6281646"/>
            <a:ext cx="643446" cy="369332"/>
          </a:xfrm>
          <a:prstGeom prst="rect">
            <a:avLst/>
          </a:prstGeom>
          <a:noFill/>
        </p:spPr>
        <p:txBody>
          <a:bodyPr wrap="none">
            <a:spAutoFit/>
          </a:bodyPr>
          <a:lstStyle/>
          <a:p>
            <a:pPr lvl="0">
              <a:defRPr/>
            </a:pPr>
            <a:r>
              <a:rPr lang="en-DE"/>
              <a:t>Box2</a:t>
            </a:r>
          </a:p>
        </p:txBody>
      </p:sp>
      <p:sp>
        <p:nvSpPr>
          <p:cNvPr id="11" name="Right Brace 10"/>
          <p:cNvSpPr/>
          <p:nvPr/>
        </p:nvSpPr>
        <p:spPr>
          <a:xfrm rot="5400000">
            <a:off x="4729416"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2" name="Right Brace 11"/>
          <p:cNvSpPr/>
          <p:nvPr/>
        </p:nvSpPr>
        <p:spPr>
          <a:xfrm rot="5400000">
            <a:off x="6487797"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3" name="Right Brace 12"/>
          <p:cNvSpPr/>
          <p:nvPr/>
        </p:nvSpPr>
        <p:spPr>
          <a:xfrm rot="5400000">
            <a:off x="8246178"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7">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3" name="오디오 2">
            <a:hlinkClick r:id="" action="ppaction://media"/>
            <a:extLst>
              <a:ext uri="{FF2B5EF4-FFF2-40B4-BE49-F238E27FC236}">
                <a16:creationId xmlns:a16="http://schemas.microsoft.com/office/drawing/2014/main" id="{A7BAE701-9673-642B-9732-C3C2A9A259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18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6" name="그림 5"/>
          <p:cNvPicPr>
            <a:picLocks noChangeAspect="1"/>
          </p:cNvPicPr>
          <p:nvPr/>
        </p:nvPicPr>
        <p:blipFill rotWithShape="1">
          <a:blip r:embed="rId3"/>
          <a:stretch>
            <a:fillRect/>
          </a:stretch>
        </p:blipFill>
        <p:spPr>
          <a:xfrm>
            <a:off x="1527857" y="1312070"/>
            <a:ext cx="8958805" cy="4853446"/>
          </a:xfrm>
          <a:prstGeom prst="rect">
            <a:avLst/>
          </a:prstGeom>
        </p:spPr>
      </p:pic>
      <p:sp>
        <p:nvSpPr>
          <p:cNvPr id="8" name="TextBox 7"/>
          <p:cNvSpPr txBox="1"/>
          <p:nvPr/>
        </p:nvSpPr>
        <p:spPr>
          <a:xfrm>
            <a:off x="204143" y="6398696"/>
            <a:ext cx="10282519" cy="369332"/>
          </a:xfrm>
          <a:prstGeom prst="rect">
            <a:avLst/>
          </a:prstGeom>
          <a:noFill/>
        </p:spPr>
        <p:txBody>
          <a:bodyPr wrap="square">
            <a:spAutoFit/>
          </a:bodyPr>
          <a:lstStyle/>
          <a:p>
            <a:pPr lvl="0">
              <a:defRPr/>
            </a:pPr>
            <a:r>
              <a:rPr lang="en-US" altLang="ko-KR">
                <a:solidFill>
                  <a:schemeClr val="bg1">
                    <a:lumMod val="50000"/>
                  </a:schemeClr>
                </a:solidFill>
              </a:rPr>
              <a:t>https://ieeexplore.ieee.org/document/8649887</a:t>
            </a:r>
            <a:endParaRPr lang="ko-KR" altLang="en-US">
              <a:solidFill>
                <a:schemeClr val="bg1">
                  <a:lumMod val="50000"/>
                </a:schemeClr>
              </a:solidFill>
            </a:endParaRPr>
          </a:p>
        </p:txBody>
      </p:sp>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1298</Words>
  <Application>Microsoft Office PowerPoint</Application>
  <PresentationFormat>와이드스크린</PresentationFormat>
  <Paragraphs>179</Paragraphs>
  <Slides>25</Slides>
  <Notes>23</Notes>
  <HiddenSlides>0</HiddenSlides>
  <MMClips>8</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25</vt:i4>
      </vt:variant>
    </vt:vector>
  </HeadingPairs>
  <TitlesOfParts>
    <vt:vector size="29" baseType="lpstr">
      <vt:lpstr>Arial</vt:lpstr>
      <vt:lpstr>Calibri</vt:lpstr>
      <vt:lpstr>Cambria Math</vt:lpstr>
      <vt:lpstr>한컴오피스</vt:lpstr>
      <vt:lpstr>Autobahn</vt:lpstr>
      <vt:lpstr>Content</vt:lpstr>
      <vt:lpstr>Project introduction</vt:lpstr>
      <vt:lpstr>2. What is YOLO?</vt:lpstr>
      <vt:lpstr>2. What is YOLO?</vt:lpstr>
      <vt:lpstr>2. What is YOLO?</vt:lpstr>
      <vt:lpstr>2. What is YOLO?</vt:lpstr>
      <vt:lpstr>2. What is YOLO?</vt:lpstr>
      <vt:lpstr>3. Reference Paper</vt:lpstr>
      <vt:lpstr>3. Reference Paper</vt:lpstr>
      <vt:lpstr>3. Reference Paper</vt:lpstr>
      <vt:lpstr>3. Reference Paper</vt:lpstr>
      <vt:lpstr>4. Data labeling</vt:lpstr>
      <vt:lpstr>4. Data labeling</vt:lpstr>
      <vt:lpstr>4. Data labeling</vt:lpstr>
      <vt:lpstr>5. Implementation</vt:lpstr>
      <vt:lpstr>6. Result</vt:lpstr>
      <vt:lpstr>6. Result</vt:lpstr>
      <vt:lpstr>6. Result</vt:lpstr>
      <vt:lpstr>6. Result</vt:lpstr>
      <vt:lpstr>6. Result</vt:lpstr>
      <vt:lpstr>6. Result</vt:lpstr>
      <vt:lpstr>6. Result</vt:lpstr>
      <vt:lpstr>Analysis &amp; Improvement</vt:lpstr>
      <vt:lpstr>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Autobahn</dc:title>
  <dc:creator>leeju</dc:creator>
  <cp:lastModifiedBy>Lee JooHyun</cp:lastModifiedBy>
  <cp:revision>89</cp:revision>
  <dcterms:created xsi:type="dcterms:W3CDTF">2022-11-22T04:56:51Z</dcterms:created>
  <dcterms:modified xsi:type="dcterms:W3CDTF">2022-12-06T08:50:13Z</dcterms:modified>
  <cp:version>1100.0100.01</cp:version>
</cp:coreProperties>
</file>